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87" r:id="rId3"/>
    <p:sldId id="286" r:id="rId4"/>
    <p:sldId id="285" r:id="rId5"/>
    <p:sldId id="289" r:id="rId6"/>
    <p:sldId id="288" r:id="rId7"/>
    <p:sldId id="275" r:id="rId8"/>
    <p:sldId id="271" r:id="rId9"/>
    <p:sldId id="277" r:id="rId10"/>
    <p:sldId id="278" r:id="rId11"/>
    <p:sldId id="279" r:id="rId12"/>
    <p:sldId id="281" r:id="rId13"/>
    <p:sldId id="280" r:id="rId14"/>
    <p:sldId id="283" r:id="rId15"/>
    <p:sldId id="282" r:id="rId16"/>
    <p:sldId id="265" r:id="rId17"/>
    <p:sldId id="272" r:id="rId18"/>
    <p:sldId id="273" r:id="rId19"/>
    <p:sldId id="256" r:id="rId20"/>
    <p:sldId id="261" r:id="rId21"/>
    <p:sldId id="257" r:id="rId22"/>
    <p:sldId id="258" r:id="rId23"/>
    <p:sldId id="260" r:id="rId24"/>
    <p:sldId id="264" r:id="rId25"/>
    <p:sldId id="266" r:id="rId26"/>
    <p:sldId id="274"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82360" autoAdjust="0"/>
  </p:normalViewPr>
  <p:slideViewPr>
    <p:cSldViewPr>
      <p:cViewPr varScale="1">
        <p:scale>
          <a:sx n="92" d="100"/>
          <a:sy n="92"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F4CC8-14F2-49ED-841B-5E69F73DA6E5}" type="datetimeFigureOut">
              <a:rPr lang="en-US" smtClean="0"/>
              <a:pPr/>
              <a:t>2/11/2011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5B8B3-D193-47A8-9B9F-13A2C48C64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WHO"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Perinatal_mortality_rate#cite_note-urlWHO_.7C_Health_Status_Statistics:_Mortality-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WHO"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n.wikipedia.org/wiki/Perinatal_mortality_rate#cite_note-urlWHO_.7C_Health_Status_Statistics:_Mortality-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Statistically, how does the </a:t>
            </a:r>
            <a:r>
              <a:rPr lang="en-US" sz="1200" u="sng" kern="1200" dirty="0" smtClean="0">
                <a:solidFill>
                  <a:schemeClr val="tx1"/>
                </a:solidFill>
                <a:latin typeface="+mn-lt"/>
                <a:ea typeface="+mn-ea"/>
                <a:cs typeface="+mn-cs"/>
              </a:rPr>
              <a:t>health of US mothers and babies</a:t>
            </a:r>
            <a:r>
              <a:rPr lang="en-US" sz="1200" kern="1200" dirty="0" smtClean="0">
                <a:solidFill>
                  <a:schemeClr val="tx1"/>
                </a:solidFill>
                <a:latin typeface="+mn-lt"/>
                <a:ea typeface="+mn-ea"/>
                <a:cs typeface="+mn-cs"/>
              </a:rPr>
              <a:t> stack up against similarly developed countries </a:t>
            </a: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Fetal mortality rates:  Notice disparity in</a:t>
            </a:r>
            <a:r>
              <a:rPr lang="en-US" sz="1200" b="0" kern="1200" baseline="0" dirty="0" smtClean="0">
                <a:solidFill>
                  <a:schemeClr val="tx1"/>
                </a:solidFill>
                <a:latin typeface="+mn-lt"/>
                <a:ea typeface="+mn-ea"/>
                <a:cs typeface="+mn-cs"/>
              </a:rPr>
              <a:t> groups where there has been and is currently poverty, social injustice (lack of education and opportunities).  </a:t>
            </a:r>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Perinatal birth rate:  Dropping since the 40’s, although stagnant for the last several.  What does that do to US women’s perceptions of fetal death rate, stillbirth rate?  Do we remember what it was like to have some babies “not make it”.  Are we clinging to over-inflated intervention rates in order to “save all babies”?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u="sng" kern="1200" dirty="0" smtClean="0">
                <a:solidFill>
                  <a:schemeClr val="tx1"/>
                </a:solidFill>
                <a:latin typeface="+mn-lt"/>
                <a:ea typeface="+mn-ea"/>
                <a:cs typeface="+mn-cs"/>
                <a:hlinkClick r:id="rId3" tooltip="WHO"/>
              </a:rPr>
              <a:t>World Health Organization</a:t>
            </a:r>
            <a:r>
              <a:rPr lang="en-US" sz="1200" kern="1200" dirty="0" smtClean="0">
                <a:solidFill>
                  <a:schemeClr val="tx1"/>
                </a:solidFill>
                <a:latin typeface="+mn-lt"/>
                <a:ea typeface="+mn-ea"/>
                <a:cs typeface="+mn-cs"/>
              </a:rPr>
              <a:t> defines </a:t>
            </a:r>
            <a:r>
              <a:rPr lang="en-US" sz="1200" kern="1200" dirty="0" err="1" smtClean="0">
                <a:solidFill>
                  <a:schemeClr val="tx1"/>
                </a:solidFill>
                <a:latin typeface="+mn-lt"/>
                <a:ea typeface="+mn-ea"/>
                <a:cs typeface="+mn-cs"/>
              </a:rPr>
              <a:t>perinatal</a:t>
            </a:r>
            <a:r>
              <a:rPr lang="en-US" sz="1200" kern="1200" dirty="0" smtClean="0">
                <a:solidFill>
                  <a:schemeClr val="tx1"/>
                </a:solidFill>
                <a:latin typeface="+mn-lt"/>
                <a:ea typeface="+mn-ea"/>
                <a:cs typeface="+mn-cs"/>
              </a:rPr>
              <a:t> mortality as the "number of stillbirths and deaths in the first week of life per 1,000 live births",</a:t>
            </a:r>
            <a:r>
              <a:rPr lang="en-US" sz="1200" u="sng" kern="1200" baseline="30000" dirty="0" smtClean="0">
                <a:solidFill>
                  <a:schemeClr val="tx1"/>
                </a:solidFill>
                <a:latin typeface="+mn-lt"/>
                <a:ea typeface="+mn-ea"/>
                <a:cs typeface="+mn-cs"/>
                <a:hlinkClick r:id="rId4"/>
              </a:rPr>
              <a:t>[1]</a:t>
            </a:r>
            <a:r>
              <a:rPr lang="en-US" sz="1200" kern="1200" dirty="0" smtClean="0">
                <a:solidFill>
                  <a:schemeClr val="tx1"/>
                </a:solidFill>
                <a:latin typeface="+mn-lt"/>
                <a:ea typeface="+mn-ea"/>
                <a:cs typeface="+mn-cs"/>
              </a:rPr>
              <a:t> but other definitions have been used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mn-ea"/>
                <a:cs typeface="+mn-cs"/>
              </a:rPr>
              <a:t>Perinatal birth rate:  Dropping since the 40’s, although stagnant for the last several.  What does that do to US women’s perceptions of fetal death rate, stillbirth rate?  Do we remember what it was like to have some babies “not make it”.  Are we clinging to over-inflated intervention rates in order to “save all babies”?</a:t>
            </a:r>
            <a:endParaRPr lang="en-US" sz="105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u="sng" kern="1200" dirty="0" smtClean="0">
                <a:solidFill>
                  <a:schemeClr val="tx1"/>
                </a:solidFill>
                <a:latin typeface="+mn-lt"/>
                <a:ea typeface="+mn-ea"/>
                <a:cs typeface="+mn-cs"/>
                <a:hlinkClick r:id="rId3" tooltip="WHO"/>
              </a:rPr>
              <a:t>World Health Organization</a:t>
            </a:r>
            <a:r>
              <a:rPr lang="en-US" sz="1200" kern="1200" dirty="0" smtClean="0">
                <a:solidFill>
                  <a:schemeClr val="tx1"/>
                </a:solidFill>
                <a:latin typeface="+mn-lt"/>
                <a:ea typeface="+mn-ea"/>
                <a:cs typeface="+mn-cs"/>
              </a:rPr>
              <a:t> defines </a:t>
            </a:r>
            <a:r>
              <a:rPr lang="en-US" sz="1200" kern="1200" dirty="0" err="1" smtClean="0">
                <a:solidFill>
                  <a:schemeClr val="tx1"/>
                </a:solidFill>
                <a:latin typeface="+mn-lt"/>
                <a:ea typeface="+mn-ea"/>
                <a:cs typeface="+mn-cs"/>
              </a:rPr>
              <a:t>perinatal</a:t>
            </a:r>
            <a:r>
              <a:rPr lang="en-US" sz="1200" kern="1200" dirty="0" smtClean="0">
                <a:solidFill>
                  <a:schemeClr val="tx1"/>
                </a:solidFill>
                <a:latin typeface="+mn-lt"/>
                <a:ea typeface="+mn-ea"/>
                <a:cs typeface="+mn-cs"/>
              </a:rPr>
              <a:t> mortality as the "number of stillbirths and deaths in the first week of life per 1,000 live births",</a:t>
            </a:r>
            <a:r>
              <a:rPr lang="en-US" sz="1200" u="sng" kern="1200" baseline="30000" dirty="0" smtClean="0">
                <a:solidFill>
                  <a:schemeClr val="tx1"/>
                </a:solidFill>
                <a:latin typeface="+mn-lt"/>
                <a:ea typeface="+mn-ea"/>
                <a:cs typeface="+mn-cs"/>
                <a:hlinkClick r:id="rId4"/>
              </a:rPr>
              <a:t>[1]</a:t>
            </a:r>
            <a:r>
              <a:rPr lang="en-US" sz="1200" kern="1200" dirty="0" smtClean="0">
                <a:solidFill>
                  <a:schemeClr val="tx1"/>
                </a:solidFill>
                <a:latin typeface="+mn-lt"/>
                <a:ea typeface="+mn-ea"/>
                <a:cs typeface="+mn-cs"/>
              </a:rPr>
              <a:t> but other definitions have been used</a:t>
            </a: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Late premature birth:  After yearly increases since the 1990s, we’ve had two years of decrease.  Why might this be?  March of Dimes campaign “no induction” before 39 weeks?</a:t>
            </a:r>
            <a:endParaRPr lang="en-US" sz="105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we took a </a:t>
            </a:r>
            <a:r>
              <a:rPr lang="en-US" sz="1200" u="sng" kern="1200" dirty="0" smtClean="0">
                <a:solidFill>
                  <a:schemeClr val="tx1"/>
                </a:solidFill>
                <a:latin typeface="+mn-lt"/>
                <a:ea typeface="+mn-ea"/>
                <a:cs typeface="+mn-cs"/>
              </a:rPr>
              <a:t>snapshot</a:t>
            </a:r>
            <a:r>
              <a:rPr lang="en-US" sz="1200" kern="1200" dirty="0" smtClean="0">
                <a:solidFill>
                  <a:schemeClr val="tx1"/>
                </a:solidFill>
                <a:latin typeface="+mn-lt"/>
                <a:ea typeface="+mn-ea"/>
                <a:cs typeface="+mn-cs"/>
              </a:rPr>
              <a:t> of birth now, we’d see a lot of </a:t>
            </a:r>
            <a:r>
              <a:rPr lang="en-US" sz="1200" u="sng" kern="1200" dirty="0" smtClean="0">
                <a:solidFill>
                  <a:schemeClr val="tx1"/>
                </a:solidFill>
                <a:latin typeface="+mn-lt"/>
                <a:ea typeface="+mn-ea"/>
                <a:cs typeface="+mn-cs"/>
              </a:rPr>
              <a:t>medical tools</a:t>
            </a:r>
            <a:r>
              <a:rPr lang="en-US" sz="1200" kern="1200" dirty="0" smtClean="0">
                <a:solidFill>
                  <a:schemeClr val="tx1"/>
                </a:solidFill>
                <a:latin typeface="+mn-lt"/>
                <a:ea typeface="+mn-ea"/>
                <a:cs typeface="+mn-cs"/>
              </a:rPr>
              <a:t> used and </a:t>
            </a:r>
            <a:r>
              <a:rPr lang="en-US" sz="1200" u="sng" kern="1200" dirty="0" smtClean="0">
                <a:solidFill>
                  <a:schemeClr val="tx1"/>
                </a:solidFill>
                <a:latin typeface="+mn-lt"/>
                <a:ea typeface="+mn-ea"/>
                <a:cs typeface="+mn-cs"/>
              </a:rPr>
              <a:t>little participation</a:t>
            </a:r>
            <a:r>
              <a:rPr lang="en-US" sz="1200" kern="1200" dirty="0" smtClean="0">
                <a:solidFill>
                  <a:schemeClr val="tx1"/>
                </a:solidFill>
                <a:latin typeface="+mn-lt"/>
                <a:ea typeface="+mn-ea"/>
                <a:cs typeface="+mn-cs"/>
              </a:rPr>
              <a:t> from mother.</a:t>
            </a:r>
          </a:p>
          <a:p>
            <a:r>
              <a:rPr lang="en-US" sz="120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And birth looks a lot like this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Coin flip before vaginal birth.</a:t>
            </a:r>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t>
            </a:r>
            <a:r>
              <a:rPr lang="en-US" sz="1200" u="sng" kern="1200" dirty="0" smtClean="0">
                <a:solidFill>
                  <a:schemeClr val="tx1"/>
                </a:solidFill>
                <a:latin typeface="+mn-lt"/>
                <a:ea typeface="+mn-ea"/>
                <a:cs typeface="+mn-cs"/>
              </a:rPr>
              <a:t>technology increases</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participation decreases</a:t>
            </a:r>
            <a:r>
              <a:rPr lang="en-US" sz="1200" kern="1200" dirty="0" smtClean="0">
                <a:solidFill>
                  <a:schemeClr val="tx1"/>
                </a:solidFill>
                <a:latin typeface="+mn-lt"/>
                <a:ea typeface="+mn-ea"/>
                <a:cs typeface="+mn-cs"/>
              </a:rPr>
              <a:t>, look what is happening to </a:t>
            </a:r>
            <a:r>
              <a:rPr lang="en-US" sz="1200" u="sng" kern="1200" dirty="0" smtClean="0">
                <a:solidFill>
                  <a:schemeClr val="tx1"/>
                </a:solidFill>
                <a:latin typeface="+mn-lt"/>
                <a:ea typeface="+mn-ea"/>
                <a:cs typeface="+mn-cs"/>
              </a:rPr>
              <a:t>cesarean &amp; VBAC trends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Trust Birth</a:t>
            </a:r>
            <a:r>
              <a:rPr lang="en-US" sz="1200" kern="1200" dirty="0" smtClean="0">
                <a:solidFill>
                  <a:schemeClr val="tx1"/>
                </a:solidFill>
                <a:latin typeface="+mn-lt"/>
                <a:ea typeface="+mn-ea"/>
                <a:cs typeface="+mn-cs"/>
              </a:rPr>
              <a:t>:  Women’s bodies have their own wisdom, and a system of birth refined over 100,000 generations is not so easily overpowered.  – Sarah </a:t>
            </a:r>
            <a:r>
              <a:rPr lang="en-US" sz="1200" kern="1200" dirty="0" err="1" smtClean="0">
                <a:solidFill>
                  <a:schemeClr val="tx1"/>
                </a:solidFill>
                <a:latin typeface="+mn-lt"/>
                <a:ea typeface="+mn-ea"/>
                <a:cs typeface="+mn-cs"/>
              </a:rPr>
              <a:t>Buckly</a:t>
            </a:r>
            <a:r>
              <a:rPr lang="en-US" sz="1200" kern="1200" dirty="0" smtClean="0">
                <a:solidFill>
                  <a:schemeClr val="tx1"/>
                </a:solidFill>
                <a:latin typeface="+mn-lt"/>
                <a:ea typeface="+mn-ea"/>
                <a:cs typeface="+mn-cs"/>
              </a:rPr>
              <a:t>, MD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Reliability</a:t>
            </a:r>
            <a:r>
              <a:rPr lang="en-US" sz="1200" kern="1200" dirty="0" smtClean="0">
                <a:solidFill>
                  <a:schemeClr val="tx1"/>
                </a:solidFill>
                <a:latin typeface="+mn-lt"/>
                <a:ea typeface="+mn-ea"/>
                <a:cs typeface="+mn-cs"/>
              </a:rPr>
              <a:t>:  Putting so many mothers through (cesarean) surgery is hardly a cause for celebration.  But, our deep-seated desire to limit risk to babies is the biggest force behind its prevalence.   It is the price exacted by the reliability we aspire to. – </a:t>
            </a:r>
            <a:r>
              <a:rPr lang="en-US" sz="1200" kern="1200" dirty="0" err="1" smtClean="0">
                <a:solidFill>
                  <a:schemeClr val="tx1"/>
                </a:solidFill>
                <a:latin typeface="+mn-lt"/>
                <a:ea typeface="+mn-ea"/>
                <a:cs typeface="+mn-cs"/>
              </a:rPr>
              <a:t>Atul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Gawande</a:t>
            </a:r>
            <a:r>
              <a:rPr lang="en-US" sz="1200" kern="1200" dirty="0" smtClean="0">
                <a:solidFill>
                  <a:schemeClr val="tx1"/>
                </a:solidFill>
                <a:latin typeface="+mn-lt"/>
                <a:ea typeface="+mn-ea"/>
                <a:cs typeface="+mn-cs"/>
              </a:rPr>
              <a:t>, MD</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35B8B3-D193-47A8-9B9F-13A2C48C64FF}"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Holistic Model</a:t>
            </a:r>
            <a:r>
              <a:rPr lang="en-US" sz="1200" u="none" kern="1200" dirty="0" smtClean="0">
                <a:solidFill>
                  <a:schemeClr val="tx1"/>
                </a:solidFill>
                <a:latin typeface="+mn-lt"/>
                <a:ea typeface="+mn-ea"/>
                <a:cs typeface="+mn-cs"/>
              </a:rPr>
              <a:t>:  Optimal he</a:t>
            </a:r>
            <a:r>
              <a:rPr lang="en-US" sz="1200" kern="1200" dirty="0" smtClean="0">
                <a:solidFill>
                  <a:schemeClr val="tx1"/>
                </a:solidFill>
                <a:latin typeface="+mn-lt"/>
                <a:ea typeface="+mn-ea"/>
                <a:cs typeface="+mn-cs"/>
              </a:rPr>
              <a:t>alth and emotional experience for mother and baby.  Born the way </a:t>
            </a:r>
            <a:r>
              <a:rPr lang="en-US" sz="1200" u="sng" kern="1200" dirty="0" smtClean="0">
                <a:solidFill>
                  <a:schemeClr val="tx1"/>
                </a:solidFill>
                <a:latin typeface="+mn-lt"/>
                <a:ea typeface="+mn-ea"/>
                <a:cs typeface="+mn-cs"/>
              </a:rPr>
              <a:t>nature intended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rPr>
              <a:t>Technocratic</a:t>
            </a:r>
            <a:r>
              <a:rPr lang="en-US" sz="1200" u="none" kern="1200" dirty="0" smtClean="0">
                <a:solidFill>
                  <a:schemeClr val="tx1"/>
                </a:solidFill>
                <a:latin typeface="+mn-lt"/>
                <a:ea typeface="+mn-ea"/>
                <a:cs typeface="+mn-cs"/>
              </a:rPr>
              <a:t>:  Reliability and predictability </a:t>
            </a:r>
            <a:r>
              <a:rPr lang="en-US" sz="1200" kern="1200" dirty="0" smtClean="0">
                <a:solidFill>
                  <a:schemeClr val="tx1"/>
                </a:solidFill>
                <a:latin typeface="+mn-lt"/>
                <a:ea typeface="+mn-ea"/>
                <a:cs typeface="+mn-cs"/>
              </a:rPr>
              <a:t>of outcome is paramount.  </a:t>
            </a:r>
            <a:r>
              <a:rPr lang="en-US" sz="1200" u="sng" kern="1200" dirty="0" smtClean="0">
                <a:solidFill>
                  <a:schemeClr val="tx1"/>
                </a:solidFill>
                <a:latin typeface="+mn-lt"/>
                <a:ea typeface="+mn-ea"/>
                <a:cs typeface="+mn-cs"/>
              </a:rPr>
              <a:t>Live baby</a:t>
            </a:r>
            <a:r>
              <a:rPr lang="en-US" sz="1200" kern="1200" dirty="0" smtClean="0">
                <a:solidFill>
                  <a:schemeClr val="tx1"/>
                </a:solidFill>
                <a:latin typeface="+mn-lt"/>
                <a:ea typeface="+mn-ea"/>
                <a:cs typeface="+mn-cs"/>
              </a:rPr>
              <a:t>, live mother every time.</a:t>
            </a: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Craft:  </a:t>
            </a:r>
            <a:r>
              <a:rPr lang="en-US" sz="1200" kern="1200" dirty="0" smtClean="0">
                <a:solidFill>
                  <a:schemeClr val="tx1"/>
                </a:solidFill>
                <a:latin typeface="+mn-lt"/>
                <a:ea typeface="+mn-ea"/>
                <a:cs typeface="+mn-cs"/>
              </a:rPr>
              <a:t>We do it your way.   Room for individual variation and desires. </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Industrial  Assembly line</a:t>
            </a:r>
            <a:r>
              <a:rPr lang="en-US" sz="1200" kern="1200" dirty="0" smtClean="0">
                <a:solidFill>
                  <a:schemeClr val="tx1"/>
                </a:solidFill>
                <a:latin typeface="+mn-lt"/>
                <a:ea typeface="+mn-ea"/>
                <a:cs typeface="+mn-cs"/>
              </a:rPr>
              <a:t> production is the proven, bet way to get the most reliable and predictable results.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a:t>
            </a:r>
            <a:r>
              <a:rPr lang="en-US" sz="1200" u="sng" kern="1200" dirty="0" smtClean="0">
                <a:solidFill>
                  <a:schemeClr val="tx1"/>
                </a:solidFill>
                <a:latin typeface="+mn-lt"/>
                <a:ea typeface="+mn-ea"/>
                <a:cs typeface="+mn-cs"/>
              </a:rPr>
              <a:t>maternity care looks like</a:t>
            </a:r>
            <a:r>
              <a:rPr lang="en-US" sz="1200" kern="1200" dirty="0" smtClean="0">
                <a:solidFill>
                  <a:schemeClr val="tx1"/>
                </a:solidFill>
                <a:latin typeface="+mn-lt"/>
                <a:ea typeface="+mn-ea"/>
                <a:cs typeface="+mn-cs"/>
              </a:rPr>
              <a:t> for the average woman in during labor and birth</a:t>
            </a: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What and who are behind the trends</a:t>
            </a:r>
            <a:r>
              <a:rPr lang="en-US" sz="1200" kern="1200" dirty="0" smtClean="0">
                <a:solidFill>
                  <a:schemeClr val="tx1"/>
                </a:solidFill>
                <a:latin typeface="+mn-lt"/>
                <a:ea typeface="+mn-ea"/>
                <a:cs typeface="+mn-cs"/>
              </a:rPr>
              <a:t> of maternity care today.</a:t>
            </a:r>
          </a:p>
          <a:p>
            <a:endParaRPr lang="en-US" dirty="0" smtClean="0"/>
          </a:p>
          <a:p>
            <a:r>
              <a:rPr lang="en-US" dirty="0" smtClean="0"/>
              <a:t>Doctors?</a:t>
            </a:r>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What and who are behind the trends</a:t>
            </a:r>
            <a:r>
              <a:rPr lang="en-US" sz="1200" kern="1200" dirty="0" smtClean="0">
                <a:solidFill>
                  <a:schemeClr val="tx1"/>
                </a:solidFill>
                <a:latin typeface="+mn-lt"/>
                <a:ea typeface="+mn-ea"/>
                <a:cs typeface="+mn-cs"/>
              </a:rPr>
              <a:t> of maternity care today.</a:t>
            </a:r>
          </a:p>
          <a:p>
            <a:endParaRPr lang="en-US" dirty="0" smtClean="0"/>
          </a:p>
          <a:p>
            <a:r>
              <a:rPr lang="en-US" dirty="0" smtClean="0"/>
              <a:t>Lawyers?</a:t>
            </a:r>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Consumers?</a:t>
            </a:r>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Induction rates:  Up.</a:t>
            </a:r>
            <a:endParaRPr lang="en-US" sz="105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Epidural rates:  epidurals are the norm.  86-90% in urban areas.</a:t>
            </a:r>
            <a:endParaRPr lang="en-US" sz="105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Cesarean rates:  More women are having their babies via cesarean than at any other time in history.  Do 40 year old women understand they have an essentially 50% likelihood of a cesarean birth?</a:t>
            </a:r>
            <a:endParaRPr lang="en-US" sz="105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Cesarean rates:  More women are having their babies via cesarean than at any other time in history.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 40 year old women understand they have an essentially 50% likelihood of a cesarean birth?</a:t>
            </a:r>
            <a:endParaRPr lang="en-US" sz="105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35B8B3-D193-47A8-9B9F-13A2C48C64F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076BC-9223-4045-B701-ABB195EC0117}" type="datetimeFigureOut">
              <a:rPr lang="en-US" smtClean="0"/>
              <a:pPr/>
              <a:t>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B63A4E-EFDB-4557-B7DC-5DE20A898DE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076BC-9223-4045-B701-ABB195EC0117}" type="datetimeFigureOut">
              <a:rPr lang="en-US" smtClean="0"/>
              <a:pPr/>
              <a:t>2/11/2011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63A4E-EFDB-4557-B7DC-5DE20A898DE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22.gif"/><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Kim\Documents\BDSW\New%20BDSW%20Sessions\StateofMaternityCare.wmv" TargetMode="External"/><Relationship Id="rId1" Type="http://schemas.openxmlformats.org/officeDocument/2006/relationships/video" Target="file:///C:\Users\Kim\Documents\BDSW\New%20BDSW%20Sessions\StateofMaternityCAre.mp4"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676400"/>
            <a:ext cx="8763000" cy="2800767"/>
          </a:xfrm>
          <a:prstGeom prst="rect">
            <a:avLst/>
          </a:prstGeom>
          <a:noFill/>
        </p:spPr>
        <p:txBody>
          <a:bodyPr wrap="square" rtlCol="0">
            <a:spAutoFit/>
          </a:bodyPr>
          <a:lstStyle/>
          <a:p>
            <a:pPr algn="ctr"/>
            <a:r>
              <a:rPr lang="en-US" sz="4400" b="1" dirty="0" smtClean="0">
                <a:solidFill>
                  <a:srgbClr val="FFFF00"/>
                </a:solidFill>
                <a:latin typeface="Arial" pitchFamily="34" charset="0"/>
                <a:cs typeface="Arial" pitchFamily="34" charset="0"/>
              </a:rPr>
              <a:t>Session 12</a:t>
            </a:r>
          </a:p>
          <a:p>
            <a:pPr algn="ctr"/>
            <a:endParaRPr lang="en-US" sz="4400" b="1" dirty="0" smtClean="0">
              <a:solidFill>
                <a:srgbClr val="FFFF00"/>
              </a:solidFill>
              <a:latin typeface="Arial" pitchFamily="34" charset="0"/>
              <a:cs typeface="Arial" pitchFamily="34" charset="0"/>
            </a:endParaRPr>
          </a:p>
          <a:p>
            <a:pPr algn="ctr"/>
            <a:r>
              <a:rPr lang="en-US" sz="4400" b="1" dirty="0" smtClean="0">
                <a:solidFill>
                  <a:srgbClr val="FFFF00"/>
                </a:solidFill>
                <a:latin typeface="Arial" pitchFamily="34" charset="0"/>
                <a:cs typeface="Arial" pitchFamily="34" charset="0"/>
              </a:rPr>
              <a:t>The Current State of </a:t>
            </a:r>
          </a:p>
          <a:p>
            <a:pPr algn="ctr"/>
            <a:r>
              <a:rPr lang="en-US" sz="4400" b="1" dirty="0" smtClean="0">
                <a:solidFill>
                  <a:srgbClr val="FFFF00"/>
                </a:solidFill>
                <a:latin typeface="Arial" pitchFamily="34" charset="0"/>
                <a:cs typeface="Arial" pitchFamily="34" charset="0"/>
              </a:rPr>
              <a:t>Maternity Care</a:t>
            </a:r>
            <a:endParaRPr lang="en-US" sz="44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FF00"/>
                </a:solidFill>
              </a:rPr>
              <a:t>Current Trends in the United States</a:t>
            </a:r>
            <a:endParaRPr lang="en-US" b="1" dirty="0">
              <a:solidFill>
                <a:srgbClr val="FFFF00"/>
              </a:solidFill>
            </a:endParaRPr>
          </a:p>
        </p:txBody>
      </p:sp>
      <p:sp>
        <p:nvSpPr>
          <p:cNvPr id="5" name="TextBox 4"/>
          <p:cNvSpPr txBox="1"/>
          <p:nvPr/>
        </p:nvSpPr>
        <p:spPr>
          <a:xfrm>
            <a:off x="228600" y="6211669"/>
            <a:ext cx="8610600" cy="646331"/>
          </a:xfrm>
          <a:prstGeom prst="rect">
            <a:avLst/>
          </a:prstGeom>
          <a:noFill/>
        </p:spPr>
        <p:txBody>
          <a:bodyPr wrap="square" rtlCol="0">
            <a:spAutoFit/>
          </a:bodyPr>
          <a:lstStyle/>
          <a:p>
            <a:pPr algn="ctr"/>
            <a:r>
              <a:rPr lang="en-US" sz="3600" b="1" dirty="0" smtClean="0">
                <a:solidFill>
                  <a:srgbClr val="FFFF00"/>
                </a:solidFill>
              </a:rPr>
              <a:t>32% Cesarean Birth Rate</a:t>
            </a:r>
            <a:endParaRPr lang="en-US" sz="3600" b="1" dirty="0">
              <a:solidFill>
                <a:srgbClr val="FFFF00"/>
              </a:solidFill>
            </a:endParaRPr>
          </a:p>
        </p:txBody>
      </p:sp>
      <p:pic>
        <p:nvPicPr>
          <p:cNvPr id="6" name="Picture 5" descr="cesareanrate2007.jpg"/>
          <p:cNvPicPr>
            <a:picLocks noChangeAspect="1"/>
          </p:cNvPicPr>
          <p:nvPr/>
        </p:nvPicPr>
        <p:blipFill>
          <a:blip r:embed="rId3" cstate="print"/>
          <a:stretch>
            <a:fillRect/>
          </a:stretch>
        </p:blipFill>
        <p:spPr>
          <a:xfrm>
            <a:off x="990600" y="1219200"/>
            <a:ext cx="7210425" cy="49244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FF00"/>
                </a:solidFill>
              </a:rPr>
              <a:t>Current Trends in the United States</a:t>
            </a:r>
            <a:endParaRPr lang="en-US" b="1" dirty="0">
              <a:solidFill>
                <a:srgbClr val="FFFF00"/>
              </a:solidFill>
            </a:endParaRPr>
          </a:p>
        </p:txBody>
      </p:sp>
      <p:pic>
        <p:nvPicPr>
          <p:cNvPr id="6" name="Picture 5" descr="cesareanrate2007.jpg"/>
          <p:cNvPicPr>
            <a:picLocks noChangeAspect="1"/>
          </p:cNvPicPr>
          <p:nvPr/>
        </p:nvPicPr>
        <p:blipFill>
          <a:blip r:embed="rId3" cstate="print"/>
          <a:stretch>
            <a:fillRect/>
          </a:stretch>
        </p:blipFill>
        <p:spPr>
          <a:xfrm>
            <a:off x="0" y="1600200"/>
            <a:ext cx="9673780" cy="4648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FF00"/>
                </a:solidFill>
              </a:rPr>
              <a:t>Current Trends in the United States</a:t>
            </a:r>
            <a:endParaRPr lang="en-US" b="1" dirty="0">
              <a:solidFill>
                <a:srgbClr val="FFFF00"/>
              </a:solidFill>
            </a:endParaRPr>
          </a:p>
        </p:txBody>
      </p:sp>
      <p:pic>
        <p:nvPicPr>
          <p:cNvPr id="6" name="Picture 5" descr="cesareanrate2007.jpg"/>
          <p:cNvPicPr>
            <a:picLocks noChangeAspect="1"/>
          </p:cNvPicPr>
          <p:nvPr/>
        </p:nvPicPr>
        <p:blipFill>
          <a:blip r:embed="rId3" cstate="print"/>
          <a:stretch>
            <a:fillRect/>
          </a:stretch>
        </p:blipFill>
        <p:spPr>
          <a:xfrm>
            <a:off x="1676400" y="990600"/>
            <a:ext cx="5485569" cy="56781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FF00"/>
                </a:solidFill>
              </a:rPr>
              <a:t>Current Trends in the United States</a:t>
            </a:r>
            <a:endParaRPr lang="en-US" b="1" dirty="0">
              <a:solidFill>
                <a:srgbClr val="FFFF00"/>
              </a:solidFill>
            </a:endParaRPr>
          </a:p>
        </p:txBody>
      </p:sp>
      <p:pic>
        <p:nvPicPr>
          <p:cNvPr id="6" name="Picture 5" descr="cesareanrate2007.jpg"/>
          <p:cNvPicPr>
            <a:picLocks noChangeAspect="1"/>
          </p:cNvPicPr>
          <p:nvPr/>
        </p:nvPicPr>
        <p:blipFill>
          <a:blip r:embed="rId3" cstate="print"/>
          <a:stretch>
            <a:fillRect/>
          </a:stretch>
        </p:blipFill>
        <p:spPr>
          <a:xfrm>
            <a:off x="1905000" y="1066800"/>
            <a:ext cx="6019800" cy="55623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133600"/>
            <a:ext cx="4800600" cy="1828800"/>
          </a:xfrm>
        </p:spPr>
        <p:txBody>
          <a:bodyPr>
            <a:noAutofit/>
          </a:bodyPr>
          <a:lstStyle/>
          <a:p>
            <a:r>
              <a:rPr lang="en-US" b="1" dirty="0" smtClean="0">
                <a:solidFill>
                  <a:srgbClr val="FFFF00"/>
                </a:solidFill>
              </a:rPr>
              <a:t>Perinatal Mortality Rate from 1940s to 2000s</a:t>
            </a:r>
            <a:endParaRPr lang="en-US" b="1" dirty="0">
              <a:solidFill>
                <a:srgbClr val="FFFF00"/>
              </a:solidFill>
            </a:endParaRPr>
          </a:p>
        </p:txBody>
      </p:sp>
      <p:graphicFrame>
        <p:nvGraphicFramePr>
          <p:cNvPr id="4" name="Table 3"/>
          <p:cNvGraphicFramePr>
            <a:graphicFrameLocks noGrp="1"/>
          </p:cNvGraphicFramePr>
          <p:nvPr/>
        </p:nvGraphicFramePr>
        <p:xfrm>
          <a:off x="457200" y="304800"/>
          <a:ext cx="2438400" cy="6400800"/>
        </p:xfrm>
        <a:graphic>
          <a:graphicData uri="http://schemas.openxmlformats.org/drawingml/2006/table">
            <a:tbl>
              <a:tblPr firstRow="1" bandRow="1">
                <a:tableStyleId>{5C22544A-7EE6-4342-B048-85BDC9FD1C3A}</a:tableStyleId>
              </a:tblPr>
              <a:tblGrid>
                <a:gridCol w="1219200"/>
                <a:gridCol w="1219200"/>
              </a:tblGrid>
              <a:tr h="370840">
                <a:tc>
                  <a:txBody>
                    <a:bodyPr/>
                    <a:lstStyle/>
                    <a:p>
                      <a:r>
                        <a:rPr lang="en-US" sz="2400" dirty="0" smtClean="0"/>
                        <a:t>Year</a:t>
                      </a:r>
                      <a:endParaRPr lang="en-US" sz="2400" dirty="0"/>
                    </a:p>
                  </a:txBody>
                  <a:tcPr/>
                </a:tc>
                <a:tc>
                  <a:txBody>
                    <a:bodyPr/>
                    <a:lstStyle/>
                    <a:p>
                      <a:r>
                        <a:rPr lang="en-US" sz="2400" baseline="0" dirty="0" smtClean="0"/>
                        <a:t>     Rate</a:t>
                      </a:r>
                      <a:endParaRPr lang="en-US" sz="2400" dirty="0"/>
                    </a:p>
                  </a:txBody>
                  <a:tcPr/>
                </a:tc>
              </a:tr>
              <a:tr h="370840">
                <a:tc>
                  <a:txBody>
                    <a:bodyPr/>
                    <a:lstStyle/>
                    <a:p>
                      <a:r>
                        <a:rPr lang="en-US" sz="2400" dirty="0" smtClean="0"/>
                        <a:t>1940s</a:t>
                      </a:r>
                      <a:endParaRPr lang="en-US" sz="2400" dirty="0"/>
                    </a:p>
                  </a:txBody>
                  <a:tcPr/>
                </a:tc>
                <a:tc>
                  <a:txBody>
                    <a:bodyPr/>
                    <a:lstStyle/>
                    <a:p>
                      <a:pPr algn="r"/>
                      <a:r>
                        <a:rPr lang="en-US" sz="2400" b="1" dirty="0" smtClean="0"/>
                        <a:t>45.0</a:t>
                      </a:r>
                      <a:endParaRPr lang="en-US" sz="2400" b="1" dirty="0"/>
                    </a:p>
                  </a:txBody>
                  <a:tcPr/>
                </a:tc>
              </a:tr>
              <a:tr h="370840">
                <a:tc>
                  <a:txBody>
                    <a:bodyPr/>
                    <a:lstStyle/>
                    <a:p>
                      <a:r>
                        <a:rPr lang="en-US" sz="2400" dirty="0" smtClean="0"/>
                        <a:t>1950s</a:t>
                      </a:r>
                      <a:endParaRPr lang="en-US" sz="2400" dirty="0"/>
                    </a:p>
                  </a:txBody>
                  <a:tcPr/>
                </a:tc>
                <a:tc>
                  <a:txBody>
                    <a:bodyPr/>
                    <a:lstStyle/>
                    <a:p>
                      <a:pPr algn="r"/>
                      <a:r>
                        <a:rPr lang="en-US" sz="2400" b="1" dirty="0" smtClean="0"/>
                        <a:t>32.2</a:t>
                      </a:r>
                      <a:endParaRPr lang="en-US" sz="2400" b="1" dirty="0"/>
                    </a:p>
                  </a:txBody>
                  <a:tcPr/>
                </a:tc>
              </a:tr>
              <a:tr h="370840">
                <a:tc>
                  <a:txBody>
                    <a:bodyPr/>
                    <a:lstStyle/>
                    <a:p>
                      <a:r>
                        <a:rPr lang="en-US" sz="2400" dirty="0" smtClean="0"/>
                        <a:t>1960s</a:t>
                      </a:r>
                      <a:endParaRPr lang="en-US" sz="2400" dirty="0"/>
                    </a:p>
                  </a:txBody>
                  <a:tcPr/>
                </a:tc>
                <a:tc>
                  <a:txBody>
                    <a:bodyPr/>
                    <a:lstStyle/>
                    <a:p>
                      <a:pPr algn="r"/>
                      <a:r>
                        <a:rPr lang="en-US" sz="2400" b="1" dirty="0" smtClean="0"/>
                        <a:t>28.6</a:t>
                      </a:r>
                      <a:endParaRPr lang="en-US" sz="2400" b="1" dirty="0"/>
                    </a:p>
                  </a:txBody>
                  <a:tcPr/>
                </a:tc>
              </a:tr>
              <a:tr h="370840">
                <a:tc>
                  <a:txBody>
                    <a:bodyPr/>
                    <a:lstStyle/>
                    <a:p>
                      <a:r>
                        <a:rPr lang="en-US" sz="2400" dirty="0" smtClean="0"/>
                        <a:t>1970s</a:t>
                      </a:r>
                      <a:endParaRPr lang="en-US" sz="2400" dirty="0"/>
                    </a:p>
                  </a:txBody>
                  <a:tcPr/>
                </a:tc>
                <a:tc>
                  <a:txBody>
                    <a:bodyPr/>
                    <a:lstStyle/>
                    <a:p>
                      <a:pPr algn="r"/>
                      <a:r>
                        <a:rPr lang="en-US" sz="2400" b="1" dirty="0" smtClean="0"/>
                        <a:t>23.0</a:t>
                      </a:r>
                      <a:endParaRPr lang="en-US" sz="2400" b="1" dirty="0"/>
                    </a:p>
                  </a:txBody>
                  <a:tcPr/>
                </a:tc>
              </a:tr>
              <a:tr h="370840">
                <a:tc>
                  <a:txBody>
                    <a:bodyPr/>
                    <a:lstStyle/>
                    <a:p>
                      <a:r>
                        <a:rPr lang="en-US" sz="2400" dirty="0" smtClean="0"/>
                        <a:t>1980s</a:t>
                      </a:r>
                      <a:endParaRPr lang="en-US" sz="2400" dirty="0"/>
                    </a:p>
                  </a:txBody>
                  <a:tcPr/>
                </a:tc>
                <a:tc>
                  <a:txBody>
                    <a:bodyPr/>
                    <a:lstStyle/>
                    <a:p>
                      <a:pPr algn="r"/>
                      <a:r>
                        <a:rPr lang="en-US" sz="2400" b="1" dirty="0" smtClean="0"/>
                        <a:t>13.2</a:t>
                      </a:r>
                      <a:endParaRPr lang="en-US" sz="2400" b="1" dirty="0"/>
                    </a:p>
                  </a:txBody>
                  <a:tcPr/>
                </a:tc>
              </a:tr>
              <a:tr h="370840">
                <a:tc>
                  <a:txBody>
                    <a:bodyPr/>
                    <a:lstStyle/>
                    <a:p>
                      <a:r>
                        <a:rPr lang="en-US" sz="2400" dirty="0" smtClean="0"/>
                        <a:t>1990</a:t>
                      </a:r>
                      <a:endParaRPr lang="en-US" sz="2400" dirty="0"/>
                    </a:p>
                  </a:txBody>
                  <a:tcPr/>
                </a:tc>
                <a:tc>
                  <a:txBody>
                    <a:bodyPr/>
                    <a:lstStyle/>
                    <a:p>
                      <a:pPr algn="r"/>
                      <a:r>
                        <a:rPr lang="en-US" sz="2400" b="1" dirty="0" smtClean="0"/>
                        <a:t>9.2</a:t>
                      </a:r>
                      <a:endParaRPr lang="en-US" sz="2400" b="1" dirty="0"/>
                    </a:p>
                  </a:txBody>
                  <a:tcPr/>
                </a:tc>
              </a:tr>
              <a:tr h="370840">
                <a:tc>
                  <a:txBody>
                    <a:bodyPr/>
                    <a:lstStyle/>
                    <a:p>
                      <a:r>
                        <a:rPr lang="en-US" sz="2400" dirty="0" smtClean="0"/>
                        <a:t>1995</a:t>
                      </a:r>
                      <a:endParaRPr lang="en-US" sz="2400" dirty="0"/>
                    </a:p>
                  </a:txBody>
                  <a:tcPr/>
                </a:tc>
                <a:tc>
                  <a:txBody>
                    <a:bodyPr/>
                    <a:lstStyle/>
                    <a:p>
                      <a:pPr algn="r"/>
                      <a:r>
                        <a:rPr lang="en-US" sz="2400" b="1" dirty="0" smtClean="0"/>
                        <a:t>7.6</a:t>
                      </a:r>
                      <a:endParaRPr lang="en-US" sz="2400" b="1" dirty="0"/>
                    </a:p>
                  </a:txBody>
                  <a:tcPr/>
                </a:tc>
              </a:tr>
              <a:tr h="370840">
                <a:tc>
                  <a:txBody>
                    <a:bodyPr/>
                    <a:lstStyle/>
                    <a:p>
                      <a:r>
                        <a:rPr lang="en-US" sz="2400" dirty="0" smtClean="0"/>
                        <a:t>2000</a:t>
                      </a:r>
                      <a:endParaRPr lang="en-US" sz="2400" dirty="0"/>
                    </a:p>
                  </a:txBody>
                  <a:tcPr/>
                </a:tc>
                <a:tc>
                  <a:txBody>
                    <a:bodyPr/>
                    <a:lstStyle/>
                    <a:p>
                      <a:pPr algn="r"/>
                      <a:r>
                        <a:rPr lang="en-US" sz="2400" b="1" dirty="0" smtClean="0"/>
                        <a:t>7.0</a:t>
                      </a:r>
                      <a:endParaRPr lang="en-US" sz="2400" b="1" dirty="0"/>
                    </a:p>
                  </a:txBody>
                  <a:tcPr/>
                </a:tc>
              </a:tr>
              <a:tr h="370840">
                <a:tc>
                  <a:txBody>
                    <a:bodyPr/>
                    <a:lstStyle/>
                    <a:p>
                      <a:r>
                        <a:rPr lang="en-US" sz="2400" dirty="0" smtClean="0"/>
                        <a:t>2001</a:t>
                      </a:r>
                      <a:endParaRPr lang="en-US" sz="2400" dirty="0"/>
                    </a:p>
                  </a:txBody>
                  <a:tcPr/>
                </a:tc>
                <a:tc>
                  <a:txBody>
                    <a:bodyPr/>
                    <a:lstStyle/>
                    <a:p>
                      <a:pPr algn="r"/>
                      <a:r>
                        <a:rPr lang="en-US" sz="2400" b="1" dirty="0" smtClean="0"/>
                        <a:t>6.9</a:t>
                      </a:r>
                      <a:endParaRPr lang="en-US" sz="2400" b="1" dirty="0"/>
                    </a:p>
                  </a:txBody>
                  <a:tcPr/>
                </a:tc>
              </a:tr>
              <a:tr h="370840">
                <a:tc>
                  <a:txBody>
                    <a:bodyPr/>
                    <a:lstStyle/>
                    <a:p>
                      <a:r>
                        <a:rPr lang="en-US" sz="2400" dirty="0" smtClean="0"/>
                        <a:t>2002</a:t>
                      </a:r>
                      <a:endParaRPr lang="en-US" sz="2400" dirty="0"/>
                    </a:p>
                  </a:txBody>
                  <a:tcPr/>
                </a:tc>
                <a:tc>
                  <a:txBody>
                    <a:bodyPr/>
                    <a:lstStyle/>
                    <a:p>
                      <a:pPr algn="r"/>
                      <a:r>
                        <a:rPr lang="en-US" sz="2400" b="1" dirty="0" smtClean="0"/>
                        <a:t>6.9</a:t>
                      </a:r>
                      <a:endParaRPr lang="en-US" sz="2400" b="1" dirty="0"/>
                    </a:p>
                  </a:txBody>
                  <a:tcPr/>
                </a:tc>
              </a:tr>
              <a:tr h="370840">
                <a:tc>
                  <a:txBody>
                    <a:bodyPr/>
                    <a:lstStyle/>
                    <a:p>
                      <a:r>
                        <a:rPr lang="en-US" sz="2400" dirty="0" smtClean="0"/>
                        <a:t>2003</a:t>
                      </a:r>
                      <a:endParaRPr lang="en-US" sz="2400" dirty="0"/>
                    </a:p>
                  </a:txBody>
                  <a:tcPr/>
                </a:tc>
                <a:tc>
                  <a:txBody>
                    <a:bodyPr/>
                    <a:lstStyle/>
                    <a:p>
                      <a:pPr algn="r"/>
                      <a:r>
                        <a:rPr lang="en-US" sz="2400" b="1" dirty="0" smtClean="0"/>
                        <a:t>6.8</a:t>
                      </a:r>
                      <a:endParaRPr lang="en-US" sz="2400" b="1" dirty="0"/>
                    </a:p>
                  </a:txBody>
                  <a:tcPr/>
                </a:tc>
              </a:tr>
              <a:tr h="370840">
                <a:tc>
                  <a:txBody>
                    <a:bodyPr/>
                    <a:lstStyle/>
                    <a:p>
                      <a:r>
                        <a:rPr lang="en-US" sz="2400" dirty="0" smtClean="0"/>
                        <a:t>2004</a:t>
                      </a:r>
                      <a:endParaRPr lang="en-US" sz="2400" dirty="0"/>
                    </a:p>
                  </a:txBody>
                  <a:tcPr/>
                </a:tc>
                <a:tc>
                  <a:txBody>
                    <a:bodyPr/>
                    <a:lstStyle/>
                    <a:p>
                      <a:pPr algn="r"/>
                      <a:r>
                        <a:rPr lang="en-US" sz="2400" b="1" dirty="0" smtClean="0"/>
                        <a:t>6.7</a:t>
                      </a:r>
                      <a:endParaRPr lang="en-US" sz="2400" b="1" dirty="0"/>
                    </a:p>
                  </a:txBody>
                  <a:tcPr/>
                </a:tc>
              </a:tr>
              <a:tr h="370840">
                <a:tc>
                  <a:txBody>
                    <a:bodyPr/>
                    <a:lstStyle/>
                    <a:p>
                      <a:r>
                        <a:rPr lang="en-US" sz="2400" dirty="0" smtClean="0"/>
                        <a:t>2006</a:t>
                      </a:r>
                      <a:endParaRPr lang="en-US" sz="2400" dirty="0"/>
                    </a:p>
                  </a:txBody>
                  <a:tcPr/>
                </a:tc>
                <a:tc>
                  <a:txBody>
                    <a:bodyPr/>
                    <a:lstStyle/>
                    <a:p>
                      <a:pPr algn="r"/>
                      <a:r>
                        <a:rPr lang="en-US" sz="2400" b="1" dirty="0" smtClean="0"/>
                        <a:t>6.6</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FF00"/>
                </a:solidFill>
              </a:rPr>
              <a:t>Current Trends in the United States</a:t>
            </a:r>
            <a:endParaRPr lang="en-US" b="1" dirty="0">
              <a:solidFill>
                <a:srgbClr val="FFFF00"/>
              </a:solidFill>
            </a:endParaRPr>
          </a:p>
        </p:txBody>
      </p:sp>
      <p:pic>
        <p:nvPicPr>
          <p:cNvPr id="6" name="Picture 5" descr="cesareanrate2007.jpg"/>
          <p:cNvPicPr>
            <a:picLocks noChangeAspect="1"/>
          </p:cNvPicPr>
          <p:nvPr/>
        </p:nvPicPr>
        <p:blipFill>
          <a:blip r:embed="rId3" cstate="print"/>
          <a:stretch>
            <a:fillRect/>
          </a:stretch>
        </p:blipFill>
        <p:spPr>
          <a:xfrm>
            <a:off x="990600" y="1295400"/>
            <a:ext cx="6979821" cy="4648200"/>
          </a:xfrm>
          <a:prstGeom prst="rect">
            <a:avLst/>
          </a:prstGeom>
        </p:spPr>
      </p:pic>
      <p:sp>
        <p:nvSpPr>
          <p:cNvPr id="4" name="TextBox 3"/>
          <p:cNvSpPr txBox="1"/>
          <p:nvPr/>
        </p:nvSpPr>
        <p:spPr>
          <a:xfrm>
            <a:off x="1143000" y="6096000"/>
            <a:ext cx="6934200" cy="584775"/>
          </a:xfrm>
          <a:prstGeom prst="rect">
            <a:avLst/>
          </a:prstGeom>
          <a:noFill/>
        </p:spPr>
        <p:txBody>
          <a:bodyPr wrap="square" rtlCol="0">
            <a:spAutoFit/>
          </a:bodyPr>
          <a:lstStyle/>
          <a:p>
            <a:pPr algn="ctr"/>
            <a:r>
              <a:rPr lang="en-US" sz="3200" dirty="0" smtClean="0">
                <a:solidFill>
                  <a:srgbClr val="FFFF00"/>
                </a:solidFill>
              </a:rPr>
              <a:t>Prematurity?  A Glimmer of hope?</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FM.jpg"/>
          <p:cNvPicPr>
            <a:picLocks noChangeAspect="1"/>
          </p:cNvPicPr>
          <p:nvPr/>
        </p:nvPicPr>
        <p:blipFill>
          <a:blip r:embed="rId3" cstate="print"/>
          <a:stretch>
            <a:fillRect/>
          </a:stretch>
        </p:blipFill>
        <p:spPr>
          <a:xfrm>
            <a:off x="4626755" y="0"/>
            <a:ext cx="4517245" cy="6858000"/>
          </a:xfrm>
          <a:prstGeom prst="rect">
            <a:avLst/>
          </a:prstGeom>
        </p:spPr>
      </p:pic>
      <p:sp>
        <p:nvSpPr>
          <p:cNvPr id="3" name="TextBox 2"/>
          <p:cNvSpPr txBox="1"/>
          <p:nvPr/>
        </p:nvSpPr>
        <p:spPr>
          <a:xfrm>
            <a:off x="304800" y="1524001"/>
            <a:ext cx="4191000" cy="3318857"/>
          </a:xfrm>
          <a:prstGeom prst="rect">
            <a:avLst/>
          </a:prstGeom>
          <a:noFill/>
        </p:spPr>
        <p:txBody>
          <a:bodyPr wrap="square" rtlCol="0">
            <a:spAutoFit/>
          </a:bodyPr>
          <a:lstStyle/>
          <a:p>
            <a:pPr>
              <a:spcAft>
                <a:spcPts val="1000"/>
              </a:spcAft>
              <a:buFont typeface="Arial" pitchFamily="34" charset="0"/>
              <a:buChar char="•"/>
            </a:pPr>
            <a:r>
              <a:rPr lang="en-US" sz="2800" dirty="0" smtClean="0"/>
              <a:t>41% Induction</a:t>
            </a:r>
          </a:p>
          <a:p>
            <a:pPr>
              <a:spcAft>
                <a:spcPts val="1000"/>
              </a:spcAft>
              <a:buFont typeface="Arial" pitchFamily="34" charset="0"/>
              <a:buChar char="•"/>
            </a:pPr>
            <a:r>
              <a:rPr lang="en-US" sz="2800" dirty="0" smtClean="0"/>
              <a:t>71% CEFM</a:t>
            </a:r>
          </a:p>
          <a:p>
            <a:pPr>
              <a:spcAft>
                <a:spcPts val="1000"/>
              </a:spcAft>
              <a:buFont typeface="Arial" pitchFamily="34" charset="0"/>
              <a:buChar char="•"/>
            </a:pPr>
            <a:r>
              <a:rPr lang="en-US" sz="2800" dirty="0" smtClean="0"/>
              <a:t>65%  AROM</a:t>
            </a:r>
          </a:p>
          <a:p>
            <a:pPr>
              <a:spcAft>
                <a:spcPts val="1000"/>
              </a:spcAft>
              <a:buFont typeface="Arial" pitchFamily="34" charset="0"/>
              <a:buChar char="•"/>
            </a:pPr>
            <a:r>
              <a:rPr lang="en-US" sz="2800" dirty="0" smtClean="0"/>
              <a:t>76%-90% Pain meds</a:t>
            </a:r>
          </a:p>
          <a:p>
            <a:pPr>
              <a:spcAft>
                <a:spcPts val="1000"/>
              </a:spcAft>
              <a:buFont typeface="Arial" pitchFamily="34" charset="0"/>
              <a:buChar char="•"/>
            </a:pPr>
            <a:r>
              <a:rPr lang="en-US" sz="2800" dirty="0" smtClean="0"/>
              <a:t>85%  No Food</a:t>
            </a:r>
          </a:p>
          <a:p>
            <a:pPr>
              <a:spcAft>
                <a:spcPts val="1000"/>
              </a:spcAft>
              <a:buFont typeface="Arial" pitchFamily="34" charset="0"/>
              <a:buChar char="•"/>
            </a:pPr>
            <a:r>
              <a:rPr lang="en-US" sz="2800" dirty="0" smtClean="0"/>
              <a:t>76%  No Mobility</a:t>
            </a:r>
          </a:p>
        </p:txBody>
      </p:sp>
      <p:sp>
        <p:nvSpPr>
          <p:cNvPr id="4" name="TextBox 3"/>
          <p:cNvSpPr txBox="1"/>
          <p:nvPr/>
        </p:nvSpPr>
        <p:spPr>
          <a:xfrm>
            <a:off x="381000" y="457200"/>
            <a:ext cx="3680688" cy="707886"/>
          </a:xfrm>
          <a:prstGeom prst="rect">
            <a:avLst/>
          </a:prstGeom>
          <a:noFill/>
        </p:spPr>
        <p:txBody>
          <a:bodyPr wrap="none" rtlCol="0">
            <a:spAutoFit/>
          </a:bodyPr>
          <a:lstStyle/>
          <a:p>
            <a:r>
              <a:rPr lang="en-US" sz="4000" b="1" dirty="0" smtClean="0"/>
              <a:t>What to Expect?</a:t>
            </a:r>
            <a:endParaRPr lang="en-US" sz="4000" b="1" dirty="0"/>
          </a:p>
        </p:txBody>
      </p:sp>
      <p:sp>
        <p:nvSpPr>
          <p:cNvPr id="5" name="TextBox 4"/>
          <p:cNvSpPr txBox="1"/>
          <p:nvPr/>
        </p:nvSpPr>
        <p:spPr>
          <a:xfrm>
            <a:off x="381000" y="5334000"/>
            <a:ext cx="3402663" cy="584775"/>
          </a:xfrm>
          <a:prstGeom prst="rect">
            <a:avLst/>
          </a:prstGeom>
          <a:noFill/>
        </p:spPr>
        <p:txBody>
          <a:bodyPr wrap="none" rtlCol="0">
            <a:spAutoFit/>
          </a:bodyPr>
          <a:lstStyle/>
          <a:p>
            <a:pPr>
              <a:spcAft>
                <a:spcPts val="1000"/>
              </a:spcAft>
            </a:pPr>
            <a:r>
              <a:rPr lang="en-US" sz="3200" b="1" dirty="0" smtClean="0"/>
              <a:t>60</a:t>
            </a:r>
            <a:r>
              <a:rPr lang="en-US" sz="3200" b="1" i="1" dirty="0" smtClean="0"/>
              <a:t>%  Vaginal </a:t>
            </a:r>
            <a:r>
              <a:rPr lang="en-US" sz="3200" b="1" dirty="0" smtClean="0"/>
              <a:t>Birth </a:t>
            </a:r>
          </a:p>
        </p:txBody>
      </p:sp>
      <p:sp>
        <p:nvSpPr>
          <p:cNvPr id="7" name="TextBox 6"/>
          <p:cNvSpPr txBox="1"/>
          <p:nvPr/>
        </p:nvSpPr>
        <p:spPr>
          <a:xfrm>
            <a:off x="1905000" y="6519446"/>
            <a:ext cx="2686569" cy="338554"/>
          </a:xfrm>
          <a:prstGeom prst="rect">
            <a:avLst/>
          </a:prstGeom>
          <a:noFill/>
        </p:spPr>
        <p:txBody>
          <a:bodyPr wrap="none" rtlCol="0">
            <a:spAutoFit/>
          </a:bodyPr>
          <a:lstStyle/>
          <a:p>
            <a:r>
              <a:rPr lang="en-US" sz="1600" dirty="0" smtClean="0"/>
              <a:t> (2006 Listening to Mothers II)</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bacrate.jpg"/>
          <p:cNvPicPr>
            <a:picLocks noChangeAspect="1"/>
          </p:cNvPicPr>
          <p:nvPr/>
        </p:nvPicPr>
        <p:blipFill>
          <a:blip r:embed="rId3" cstate="print"/>
          <a:stretch>
            <a:fillRect/>
          </a:stretch>
        </p:blipFill>
        <p:spPr>
          <a:xfrm>
            <a:off x="0" y="53726"/>
            <a:ext cx="9144000" cy="675054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09600"/>
            <a:ext cx="6392134" cy="769441"/>
          </a:xfrm>
          <a:prstGeom prst="rect">
            <a:avLst/>
          </a:prstGeom>
          <a:noFill/>
        </p:spPr>
        <p:txBody>
          <a:bodyPr wrap="none" rtlCol="0">
            <a:spAutoFit/>
          </a:bodyPr>
          <a:lstStyle/>
          <a:p>
            <a:r>
              <a:rPr lang="en-US" sz="4400" b="1" dirty="0" smtClean="0"/>
              <a:t>What’s Behind This Trend?</a:t>
            </a:r>
            <a:endParaRPr lang="en-US" sz="4400" b="1" dirty="0"/>
          </a:p>
        </p:txBody>
      </p:sp>
      <p:sp>
        <p:nvSpPr>
          <p:cNvPr id="3" name="TextBox 2"/>
          <p:cNvSpPr txBox="1"/>
          <p:nvPr/>
        </p:nvSpPr>
        <p:spPr>
          <a:xfrm>
            <a:off x="1371600" y="2286000"/>
            <a:ext cx="6075766" cy="2862322"/>
          </a:xfrm>
          <a:prstGeom prst="rect">
            <a:avLst/>
          </a:prstGeom>
          <a:noFill/>
        </p:spPr>
        <p:txBody>
          <a:bodyPr wrap="none" rtlCol="0">
            <a:spAutoFit/>
          </a:bodyPr>
          <a:lstStyle/>
          <a:p>
            <a:r>
              <a:rPr lang="en-US" sz="3600" dirty="0" smtClean="0"/>
              <a:t>Political and financial interests?</a:t>
            </a:r>
          </a:p>
          <a:p>
            <a:endParaRPr lang="en-US" sz="3600" dirty="0" smtClean="0"/>
          </a:p>
          <a:p>
            <a:r>
              <a:rPr lang="en-US" sz="3600" dirty="0" smtClean="0"/>
              <a:t>Cultural influences?</a:t>
            </a:r>
          </a:p>
          <a:p>
            <a:endParaRPr lang="en-US" sz="3600" dirty="0" smtClean="0"/>
          </a:p>
          <a:p>
            <a:r>
              <a:rPr lang="en-US" sz="3600" dirty="0" smtClean="0"/>
              <a:t>Legal and liability issues?</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6126162"/>
            <a:ext cx="6019800" cy="731838"/>
          </a:xfrm>
        </p:spPr>
        <p:txBody>
          <a:bodyPr>
            <a:noAutofit/>
          </a:bodyPr>
          <a:lstStyle/>
          <a:p>
            <a:r>
              <a:rPr lang="en-US" b="1" dirty="0" smtClean="0"/>
              <a:t>… on how you see birth.</a:t>
            </a:r>
            <a:endParaRPr lang="en-US" b="1" dirty="0"/>
          </a:p>
        </p:txBody>
      </p:sp>
      <p:pic>
        <p:nvPicPr>
          <p:cNvPr id="5" name="Picture 4" descr="OldladyYounglady.gif"/>
          <p:cNvPicPr>
            <a:picLocks noChangeAspect="1"/>
          </p:cNvPicPr>
          <p:nvPr/>
        </p:nvPicPr>
        <p:blipFill>
          <a:blip r:embed="rId2" cstate="print"/>
          <a:stretch>
            <a:fillRect/>
          </a:stretch>
        </p:blipFill>
        <p:spPr>
          <a:xfrm>
            <a:off x="2743200" y="1143000"/>
            <a:ext cx="3437713" cy="4724400"/>
          </a:xfrm>
          <a:prstGeom prst="rect">
            <a:avLst/>
          </a:prstGeom>
        </p:spPr>
      </p:pic>
      <p:sp>
        <p:nvSpPr>
          <p:cNvPr id="7" name="TextBox 6"/>
          <p:cNvSpPr txBox="1"/>
          <p:nvPr/>
        </p:nvSpPr>
        <p:spPr>
          <a:xfrm>
            <a:off x="228600" y="0"/>
            <a:ext cx="7788537" cy="769441"/>
          </a:xfrm>
          <a:prstGeom prst="rect">
            <a:avLst/>
          </a:prstGeom>
          <a:noFill/>
        </p:spPr>
        <p:txBody>
          <a:bodyPr wrap="square" rtlCol="0">
            <a:spAutoFit/>
          </a:bodyPr>
          <a:lstStyle/>
          <a:p>
            <a:r>
              <a:rPr lang="en-US" sz="4400" b="1" dirty="0" smtClean="0"/>
              <a:t>Maternity care depends …</a:t>
            </a:r>
            <a:endParaRPr 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ternitycare2.jpg"/>
          <p:cNvPicPr>
            <a:picLocks noChangeAspect="1"/>
          </p:cNvPicPr>
          <p:nvPr/>
        </p:nvPicPr>
        <p:blipFill>
          <a:blip r:embed="rId3" cstate="print"/>
          <a:stretch>
            <a:fillRect/>
          </a:stretch>
        </p:blipFill>
        <p:spPr>
          <a:xfrm>
            <a:off x="914400" y="1066800"/>
            <a:ext cx="7491193"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birthart3.jpg"/>
          <p:cNvPicPr>
            <a:picLocks noChangeAspect="1"/>
          </p:cNvPicPr>
          <p:nvPr/>
        </p:nvPicPr>
        <p:blipFill>
          <a:blip r:embed="rId3" cstate="print"/>
          <a:stretch>
            <a:fillRect/>
          </a:stretch>
        </p:blipFill>
        <p:spPr>
          <a:xfrm>
            <a:off x="6343561" y="3124200"/>
            <a:ext cx="2800439" cy="3124200"/>
          </a:xfrm>
          <a:prstGeom prst="rect">
            <a:avLst/>
          </a:prstGeom>
        </p:spPr>
      </p:pic>
      <p:sp>
        <p:nvSpPr>
          <p:cNvPr id="3" name="Title 2"/>
          <p:cNvSpPr>
            <a:spLocks noGrp="1"/>
          </p:cNvSpPr>
          <p:nvPr>
            <p:ph type="title"/>
          </p:nvPr>
        </p:nvSpPr>
        <p:spPr>
          <a:xfrm>
            <a:off x="1066800" y="7162800"/>
            <a:ext cx="8229600" cy="1143000"/>
          </a:xfrm>
        </p:spPr>
        <p:txBody>
          <a:bodyPr>
            <a:noAutofit/>
          </a:bodyPr>
          <a:lstStyle/>
          <a:p>
            <a:endParaRPr lang="en-US" sz="2800" dirty="0"/>
          </a:p>
        </p:txBody>
      </p:sp>
      <p:pic>
        <p:nvPicPr>
          <p:cNvPr id="5" name="Content Placeholder 4" descr="birthart3.jpg"/>
          <p:cNvPicPr>
            <a:picLocks noGrp="1" noChangeAspect="1"/>
          </p:cNvPicPr>
          <p:nvPr>
            <p:ph idx="1"/>
          </p:nvPr>
        </p:nvPicPr>
        <p:blipFill>
          <a:blip r:embed="rId4" cstate="print"/>
          <a:stretch>
            <a:fillRect/>
          </a:stretch>
        </p:blipFill>
        <p:spPr>
          <a:xfrm>
            <a:off x="0" y="3352800"/>
            <a:ext cx="2667000" cy="2667000"/>
          </a:xfrm>
        </p:spPr>
      </p:pic>
      <p:cxnSp>
        <p:nvCxnSpPr>
          <p:cNvPr id="6" name="Straight Arrow Connector 5"/>
          <p:cNvCxnSpPr/>
          <p:nvPr/>
        </p:nvCxnSpPr>
        <p:spPr>
          <a:xfrm flipV="1">
            <a:off x="0" y="2667000"/>
            <a:ext cx="9144000" cy="76200"/>
          </a:xfrm>
          <a:prstGeom prst="straightConnector1">
            <a:avLst/>
          </a:prstGeom>
          <a:ln w="177800">
            <a:gradFill flip="none" rotWithShape="1">
              <a:gsLst>
                <a:gs pos="0">
                  <a:srgbClr val="FBEAC7"/>
                </a:gs>
                <a:gs pos="17999">
                  <a:srgbClr val="FEE7F2"/>
                </a:gs>
                <a:gs pos="36000">
                  <a:srgbClr val="FAC77D"/>
                </a:gs>
                <a:gs pos="61000">
                  <a:srgbClr val="FBA97D"/>
                </a:gs>
                <a:gs pos="82001">
                  <a:srgbClr val="FBD49C"/>
                </a:gs>
                <a:gs pos="100000">
                  <a:srgbClr val="FEE7F2"/>
                </a:gs>
              </a:gsLst>
              <a:lin ang="0" scaled="0"/>
              <a:tileRect/>
            </a:gra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000" y="228600"/>
            <a:ext cx="2438400" cy="2062103"/>
          </a:xfrm>
          <a:prstGeom prst="rect">
            <a:avLst/>
          </a:prstGeom>
          <a:noFill/>
        </p:spPr>
        <p:txBody>
          <a:bodyPr wrap="square" rtlCol="0">
            <a:spAutoFit/>
          </a:bodyPr>
          <a:lstStyle/>
          <a:p>
            <a:pPr algn="ctr"/>
            <a:r>
              <a:rPr lang="en-US" sz="3200" dirty="0" smtClean="0">
                <a:latin typeface="Arial" pitchFamily="34" charset="0"/>
                <a:cs typeface="Arial" pitchFamily="34" charset="0"/>
              </a:rPr>
              <a:t>Physiologic</a:t>
            </a:r>
          </a:p>
          <a:p>
            <a:pPr algn="ctr"/>
            <a:r>
              <a:rPr lang="en-US" sz="3200" dirty="0" err="1" smtClean="0">
                <a:latin typeface="Arial" pitchFamily="34" charset="0"/>
                <a:cs typeface="Arial" pitchFamily="34" charset="0"/>
              </a:rPr>
              <a:t>Psychologic</a:t>
            </a:r>
            <a:endParaRPr lang="en-US" sz="3200" dirty="0" smtClean="0">
              <a:latin typeface="Arial" pitchFamily="34" charset="0"/>
              <a:cs typeface="Arial" pitchFamily="34" charset="0"/>
            </a:endParaRPr>
          </a:p>
          <a:p>
            <a:pPr algn="ctr"/>
            <a:endParaRPr lang="en-US" sz="3200" dirty="0" smtClean="0">
              <a:latin typeface="Arial" pitchFamily="34" charset="0"/>
              <a:cs typeface="Arial" pitchFamily="34" charset="0"/>
            </a:endParaRPr>
          </a:p>
          <a:p>
            <a:pPr algn="ctr"/>
            <a:r>
              <a:rPr lang="en-US" sz="3200" dirty="0" smtClean="0">
                <a:latin typeface="Arial" pitchFamily="34" charset="0"/>
                <a:cs typeface="Arial" pitchFamily="34" charset="0"/>
              </a:rPr>
              <a:t>“Holistic”</a:t>
            </a:r>
            <a:endParaRPr lang="en-US" sz="3200" dirty="0">
              <a:latin typeface="Arial" pitchFamily="34" charset="0"/>
              <a:cs typeface="Arial" pitchFamily="34" charset="0"/>
            </a:endParaRPr>
          </a:p>
        </p:txBody>
      </p:sp>
      <p:sp>
        <p:nvSpPr>
          <p:cNvPr id="24" name="TextBox 23"/>
          <p:cNvSpPr txBox="1"/>
          <p:nvPr/>
        </p:nvSpPr>
        <p:spPr>
          <a:xfrm>
            <a:off x="6248400" y="228600"/>
            <a:ext cx="2895600" cy="2062103"/>
          </a:xfrm>
          <a:prstGeom prst="rect">
            <a:avLst/>
          </a:prstGeom>
          <a:noFill/>
        </p:spPr>
        <p:txBody>
          <a:bodyPr wrap="square" rtlCol="0">
            <a:spAutoFit/>
          </a:bodyPr>
          <a:lstStyle/>
          <a:p>
            <a:pPr algn="ctr"/>
            <a:r>
              <a:rPr lang="en-US" sz="3200" dirty="0" smtClean="0">
                <a:latin typeface="Arial" pitchFamily="34" charset="0"/>
                <a:cs typeface="Arial" pitchFamily="34" charset="0"/>
              </a:rPr>
              <a:t>Industrial/</a:t>
            </a:r>
          </a:p>
          <a:p>
            <a:pPr algn="ctr"/>
            <a:r>
              <a:rPr lang="en-US" sz="3200" dirty="0" smtClean="0">
                <a:latin typeface="Arial" pitchFamily="34" charset="0"/>
                <a:cs typeface="Arial" pitchFamily="34" charset="0"/>
              </a:rPr>
              <a:t>Mechanized</a:t>
            </a:r>
          </a:p>
          <a:p>
            <a:pPr algn="ctr"/>
            <a:endParaRPr lang="en-US" sz="3200" dirty="0" smtClean="0">
              <a:latin typeface="Arial" pitchFamily="34" charset="0"/>
              <a:cs typeface="Arial" pitchFamily="34" charset="0"/>
            </a:endParaRPr>
          </a:p>
          <a:p>
            <a:pPr algn="ctr"/>
            <a:r>
              <a:rPr lang="en-US" sz="3200" dirty="0" smtClean="0">
                <a:latin typeface="Arial" pitchFamily="34" charset="0"/>
                <a:cs typeface="Arial" pitchFamily="34" charset="0"/>
              </a:rPr>
              <a:t>“Technocratic”</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tors high-fivin.jpg"/>
          <p:cNvPicPr>
            <a:picLocks noChangeAspect="1"/>
          </p:cNvPicPr>
          <p:nvPr/>
        </p:nvPicPr>
        <p:blipFill>
          <a:blip r:embed="rId3" cstate="print"/>
          <a:stretch>
            <a:fillRect/>
          </a:stretch>
        </p:blipFill>
        <p:spPr>
          <a:xfrm>
            <a:off x="2286000" y="304800"/>
            <a:ext cx="4543425" cy="3409950"/>
          </a:xfrm>
          <a:prstGeom prst="rect">
            <a:avLst/>
          </a:prstGeom>
        </p:spPr>
      </p:pic>
      <p:sp>
        <p:nvSpPr>
          <p:cNvPr id="4" name="TextBox 3"/>
          <p:cNvSpPr txBox="1"/>
          <p:nvPr/>
        </p:nvSpPr>
        <p:spPr>
          <a:xfrm>
            <a:off x="304800" y="3886200"/>
            <a:ext cx="3962400" cy="3908762"/>
          </a:xfrm>
          <a:prstGeom prst="rect">
            <a:avLst/>
          </a:prstGeom>
          <a:noFill/>
        </p:spPr>
        <p:txBody>
          <a:bodyPr wrap="square" rtlCol="0">
            <a:spAutoFit/>
          </a:bodyPr>
          <a:lstStyle/>
          <a:p>
            <a:pPr algn="ctr"/>
            <a:r>
              <a:rPr lang="en-US" sz="2800" u="sng" dirty="0" smtClean="0"/>
              <a:t>Physiological-Psychologic</a:t>
            </a:r>
          </a:p>
          <a:p>
            <a:pPr algn="ctr"/>
            <a:endParaRPr lang="en-US" dirty="0"/>
          </a:p>
          <a:p>
            <a:pPr algn="ctr"/>
            <a:r>
              <a:rPr lang="en-US" sz="2800" b="1" dirty="0" smtClean="0"/>
              <a:t>Optimal health</a:t>
            </a:r>
          </a:p>
          <a:p>
            <a:pPr algn="ctr"/>
            <a:endParaRPr lang="en-US" sz="2800" b="1" dirty="0" smtClean="0"/>
          </a:p>
          <a:p>
            <a:pPr algn="ctr"/>
            <a:r>
              <a:rPr lang="en-US" sz="2800" b="1" dirty="0" smtClean="0"/>
              <a:t>Born the way nature intended</a:t>
            </a:r>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4648200" y="3886200"/>
            <a:ext cx="4191000" cy="2954655"/>
          </a:xfrm>
          <a:prstGeom prst="rect">
            <a:avLst/>
          </a:prstGeom>
          <a:noFill/>
        </p:spPr>
        <p:txBody>
          <a:bodyPr wrap="square" rtlCol="0">
            <a:spAutoFit/>
          </a:bodyPr>
          <a:lstStyle/>
          <a:p>
            <a:pPr algn="ctr"/>
            <a:r>
              <a:rPr lang="en-US" sz="2800" u="sng" dirty="0" smtClean="0"/>
              <a:t>Industrial-Mechanized</a:t>
            </a:r>
          </a:p>
          <a:p>
            <a:pPr algn="ctr"/>
            <a:endParaRPr lang="en-US" sz="2800" dirty="0"/>
          </a:p>
          <a:p>
            <a:pPr algn="ctr"/>
            <a:r>
              <a:rPr lang="en-US" sz="2800" b="1" dirty="0" smtClean="0"/>
              <a:t>Reliability</a:t>
            </a:r>
          </a:p>
          <a:p>
            <a:pPr algn="ctr"/>
            <a:endParaRPr lang="en-US" sz="2800" b="1" dirty="0" smtClean="0"/>
          </a:p>
          <a:p>
            <a:pPr algn="ctr"/>
            <a:r>
              <a:rPr lang="en-US" sz="2800" b="1" dirty="0" smtClean="0"/>
              <a:t>Predictability</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tors high-fivin.jpg"/>
          <p:cNvPicPr>
            <a:picLocks noChangeAspect="1"/>
          </p:cNvPicPr>
          <p:nvPr/>
        </p:nvPicPr>
        <p:blipFill>
          <a:blip r:embed="rId2" cstate="print"/>
          <a:stretch>
            <a:fillRect/>
          </a:stretch>
        </p:blipFill>
        <p:spPr>
          <a:xfrm>
            <a:off x="2209800" y="304800"/>
            <a:ext cx="4572000" cy="3952240"/>
          </a:xfrm>
          <a:prstGeom prst="rect">
            <a:avLst/>
          </a:prstGeom>
        </p:spPr>
      </p:pic>
      <p:sp>
        <p:nvSpPr>
          <p:cNvPr id="4" name="TextBox 3"/>
          <p:cNvSpPr txBox="1"/>
          <p:nvPr/>
        </p:nvSpPr>
        <p:spPr>
          <a:xfrm>
            <a:off x="304800" y="4495800"/>
            <a:ext cx="3962400" cy="2092881"/>
          </a:xfrm>
          <a:prstGeom prst="rect">
            <a:avLst/>
          </a:prstGeom>
          <a:noFill/>
        </p:spPr>
        <p:txBody>
          <a:bodyPr wrap="square" rtlCol="0">
            <a:spAutoFit/>
          </a:bodyPr>
          <a:lstStyle/>
          <a:p>
            <a:pPr algn="ctr"/>
            <a:r>
              <a:rPr lang="en-US" sz="2800" u="sng" dirty="0" smtClean="0"/>
              <a:t>Physiological-</a:t>
            </a:r>
            <a:r>
              <a:rPr lang="en-US" sz="2800" u="sng" dirty="0" err="1" smtClean="0"/>
              <a:t>Psychologic</a:t>
            </a:r>
            <a:endParaRPr lang="en-US" sz="2800" u="sng" dirty="0" smtClean="0"/>
          </a:p>
          <a:p>
            <a:pPr algn="ctr"/>
            <a:endParaRPr lang="en-US" dirty="0"/>
          </a:p>
          <a:p>
            <a:pPr algn="ctr"/>
            <a:r>
              <a:rPr lang="en-US" sz="2800" b="1" dirty="0" smtClean="0"/>
              <a:t>Wide</a:t>
            </a:r>
          </a:p>
          <a:p>
            <a:pPr algn="ctr"/>
            <a:endParaRPr lang="en-US" sz="2800" b="1" dirty="0" smtClean="0"/>
          </a:p>
          <a:p>
            <a:pPr algn="ctr"/>
            <a:r>
              <a:rPr lang="en-US" sz="2800" b="1" dirty="0" smtClean="0"/>
              <a:t>Inclusive</a:t>
            </a:r>
            <a:endParaRPr lang="en-US" dirty="0"/>
          </a:p>
        </p:txBody>
      </p:sp>
      <p:sp>
        <p:nvSpPr>
          <p:cNvPr id="5" name="TextBox 4"/>
          <p:cNvSpPr txBox="1"/>
          <p:nvPr/>
        </p:nvSpPr>
        <p:spPr>
          <a:xfrm>
            <a:off x="4648200" y="4495800"/>
            <a:ext cx="4191000" cy="2092881"/>
          </a:xfrm>
          <a:prstGeom prst="rect">
            <a:avLst/>
          </a:prstGeom>
          <a:noFill/>
        </p:spPr>
        <p:txBody>
          <a:bodyPr wrap="square" rtlCol="0">
            <a:spAutoFit/>
          </a:bodyPr>
          <a:lstStyle/>
          <a:p>
            <a:pPr algn="ctr"/>
            <a:r>
              <a:rPr lang="en-US" sz="2800" u="sng" dirty="0" smtClean="0"/>
              <a:t>Industrial-Mechanized</a:t>
            </a:r>
          </a:p>
          <a:p>
            <a:pPr algn="ctr"/>
            <a:endParaRPr lang="en-US" dirty="0"/>
          </a:p>
          <a:p>
            <a:pPr algn="ctr"/>
            <a:r>
              <a:rPr lang="en-US" sz="2800" b="1" dirty="0" smtClean="0"/>
              <a:t>Narrow</a:t>
            </a:r>
          </a:p>
          <a:p>
            <a:pPr algn="ctr"/>
            <a:endParaRPr lang="en-US" sz="2800" b="1" dirty="0" smtClean="0"/>
          </a:p>
          <a:p>
            <a:pPr algn="ctr"/>
            <a:r>
              <a:rPr lang="en-US" sz="2800" b="1" dirty="0" smtClean="0"/>
              <a:t>Selective</a:t>
            </a:r>
            <a:endParaRPr lang="en-US" dirty="0"/>
          </a:p>
        </p:txBody>
      </p:sp>
      <p:sp>
        <p:nvSpPr>
          <p:cNvPr id="6" name="Oval 5"/>
          <p:cNvSpPr/>
          <p:nvPr/>
        </p:nvSpPr>
        <p:spPr>
          <a:xfrm flipH="1">
            <a:off x="5334000" y="3505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0" y="2895600"/>
            <a:ext cx="1269771" cy="584775"/>
          </a:xfrm>
          <a:prstGeom prst="rect">
            <a:avLst/>
          </a:prstGeom>
          <a:noFill/>
        </p:spPr>
        <p:txBody>
          <a:bodyPr wrap="none" rtlCol="0">
            <a:spAutoFit/>
          </a:bodyPr>
          <a:lstStyle/>
          <a:p>
            <a:r>
              <a:rPr lang="en-US" sz="1600" b="1" dirty="0" smtClean="0">
                <a:solidFill>
                  <a:schemeClr val="bg1"/>
                </a:solidFill>
              </a:rPr>
              <a:t>Breech</a:t>
            </a:r>
          </a:p>
          <a:p>
            <a:r>
              <a:rPr lang="en-US" sz="1600" b="1" dirty="0" smtClean="0">
                <a:solidFill>
                  <a:schemeClr val="bg1"/>
                </a:solidFill>
              </a:rPr>
              <a:t>Presentation</a:t>
            </a:r>
            <a:endParaRPr lang="en-US" sz="1600" b="1" dirty="0">
              <a:solidFill>
                <a:schemeClr val="bg1"/>
              </a:solidFill>
            </a:endParaRPr>
          </a:p>
        </p:txBody>
      </p:sp>
      <p:sp>
        <p:nvSpPr>
          <p:cNvPr id="8" name="Oval 7"/>
          <p:cNvSpPr/>
          <p:nvPr/>
        </p:nvSpPr>
        <p:spPr>
          <a:xfrm flipH="1">
            <a:off x="5334000" y="2514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tors high-fivin.jpg"/>
          <p:cNvPicPr>
            <a:picLocks noChangeAspect="1"/>
          </p:cNvPicPr>
          <p:nvPr/>
        </p:nvPicPr>
        <p:blipFill>
          <a:blip r:embed="rId3" cstate="print"/>
          <a:stretch>
            <a:fillRect/>
          </a:stretch>
        </p:blipFill>
        <p:spPr>
          <a:xfrm>
            <a:off x="1066800" y="381000"/>
            <a:ext cx="2743200" cy="5198366"/>
          </a:xfrm>
          <a:prstGeom prst="rect">
            <a:avLst/>
          </a:prstGeom>
        </p:spPr>
      </p:pic>
      <p:sp>
        <p:nvSpPr>
          <p:cNvPr id="4" name="TextBox 3"/>
          <p:cNvSpPr txBox="1"/>
          <p:nvPr/>
        </p:nvSpPr>
        <p:spPr>
          <a:xfrm>
            <a:off x="381000" y="5791200"/>
            <a:ext cx="3962400" cy="800219"/>
          </a:xfrm>
          <a:prstGeom prst="rect">
            <a:avLst/>
          </a:prstGeom>
          <a:noFill/>
        </p:spPr>
        <p:txBody>
          <a:bodyPr wrap="square" rtlCol="0">
            <a:spAutoFit/>
          </a:bodyPr>
          <a:lstStyle/>
          <a:p>
            <a:pPr algn="ctr"/>
            <a:r>
              <a:rPr lang="en-US" sz="2800" u="sng" dirty="0" smtClean="0"/>
              <a:t>Physiological-Psychologic</a:t>
            </a:r>
          </a:p>
          <a:p>
            <a:pPr algn="ctr"/>
            <a:endParaRPr lang="en-US" dirty="0"/>
          </a:p>
        </p:txBody>
      </p:sp>
      <p:sp>
        <p:nvSpPr>
          <p:cNvPr id="5" name="TextBox 4"/>
          <p:cNvSpPr txBox="1"/>
          <p:nvPr/>
        </p:nvSpPr>
        <p:spPr>
          <a:xfrm>
            <a:off x="4648200" y="5791200"/>
            <a:ext cx="4191000" cy="800219"/>
          </a:xfrm>
          <a:prstGeom prst="rect">
            <a:avLst/>
          </a:prstGeom>
          <a:noFill/>
        </p:spPr>
        <p:txBody>
          <a:bodyPr wrap="square" rtlCol="0">
            <a:spAutoFit/>
          </a:bodyPr>
          <a:lstStyle/>
          <a:p>
            <a:r>
              <a:rPr lang="en-US" sz="2800" u="sng" dirty="0" smtClean="0"/>
              <a:t>Industrial-Mechanized</a:t>
            </a:r>
          </a:p>
          <a:p>
            <a:pPr algn="ctr"/>
            <a:endParaRPr lang="en-US" dirty="0"/>
          </a:p>
        </p:txBody>
      </p:sp>
      <p:pic>
        <p:nvPicPr>
          <p:cNvPr id="6" name="Picture 5" descr="macdonaldscheeseburger.jpg"/>
          <p:cNvPicPr>
            <a:picLocks noChangeAspect="1"/>
          </p:cNvPicPr>
          <p:nvPr/>
        </p:nvPicPr>
        <p:blipFill>
          <a:blip r:embed="rId4" cstate="print"/>
          <a:stretch>
            <a:fillRect/>
          </a:stretch>
        </p:blipFill>
        <p:spPr>
          <a:xfrm>
            <a:off x="4343400" y="3200400"/>
            <a:ext cx="3962400" cy="2395658"/>
          </a:xfrm>
          <a:prstGeom prst="rect">
            <a:avLst/>
          </a:prstGeom>
        </p:spPr>
      </p:pic>
      <p:sp>
        <p:nvSpPr>
          <p:cNvPr id="7" name="TextBox 6"/>
          <p:cNvSpPr txBox="1"/>
          <p:nvPr/>
        </p:nvSpPr>
        <p:spPr>
          <a:xfrm>
            <a:off x="4038600" y="1066800"/>
            <a:ext cx="4800600" cy="707886"/>
          </a:xfrm>
          <a:prstGeom prst="rect">
            <a:avLst/>
          </a:prstGeom>
          <a:noFill/>
        </p:spPr>
        <p:txBody>
          <a:bodyPr wrap="square" rtlCol="0">
            <a:spAutoFit/>
          </a:bodyPr>
          <a:lstStyle/>
          <a:p>
            <a:pPr algn="ctr"/>
            <a:r>
              <a:rPr lang="en-US" sz="4000" b="1" dirty="0" smtClean="0"/>
              <a:t>What Can You Get?</a:t>
            </a:r>
            <a:endParaRPr lang="en-US" sz="4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tors high-fivin.jpg"/>
          <p:cNvPicPr>
            <a:picLocks noChangeAspect="1"/>
          </p:cNvPicPr>
          <p:nvPr/>
        </p:nvPicPr>
        <p:blipFill>
          <a:blip r:embed="rId2" cstate="print"/>
          <a:stretch>
            <a:fillRect/>
          </a:stretch>
        </p:blipFill>
        <p:spPr>
          <a:xfrm>
            <a:off x="2361570" y="304800"/>
            <a:ext cx="3963662" cy="3952240"/>
          </a:xfrm>
          <a:prstGeom prst="rect">
            <a:avLst/>
          </a:prstGeom>
        </p:spPr>
      </p:pic>
      <p:sp>
        <p:nvSpPr>
          <p:cNvPr id="4" name="TextBox 3"/>
          <p:cNvSpPr txBox="1"/>
          <p:nvPr/>
        </p:nvSpPr>
        <p:spPr>
          <a:xfrm>
            <a:off x="304800" y="4495800"/>
            <a:ext cx="3962400" cy="2369880"/>
          </a:xfrm>
          <a:prstGeom prst="rect">
            <a:avLst/>
          </a:prstGeom>
          <a:noFill/>
        </p:spPr>
        <p:txBody>
          <a:bodyPr wrap="square" rtlCol="0">
            <a:spAutoFit/>
          </a:bodyPr>
          <a:lstStyle/>
          <a:p>
            <a:pPr algn="ctr"/>
            <a:r>
              <a:rPr lang="en-US" sz="2800" u="sng" dirty="0" smtClean="0"/>
              <a:t>Physiological-Psychologic</a:t>
            </a:r>
          </a:p>
          <a:p>
            <a:pPr algn="ctr"/>
            <a:endParaRPr lang="en-US" dirty="0"/>
          </a:p>
          <a:p>
            <a:pPr algn="ctr"/>
            <a:r>
              <a:rPr lang="en-US" sz="2800" b="1" dirty="0" smtClean="0"/>
              <a:t>Risk is inherent to life</a:t>
            </a:r>
          </a:p>
          <a:p>
            <a:pPr algn="ctr"/>
            <a:endParaRPr lang="en-US" sz="2800" b="1" dirty="0" smtClean="0"/>
          </a:p>
          <a:p>
            <a:pPr algn="ctr"/>
            <a:r>
              <a:rPr lang="en-US" sz="2800" b="1" dirty="0" smtClean="0"/>
              <a:t>Parents  presume risk</a:t>
            </a:r>
          </a:p>
          <a:p>
            <a:pPr algn="ctr"/>
            <a:endParaRPr lang="en-US" dirty="0"/>
          </a:p>
        </p:txBody>
      </p:sp>
      <p:sp>
        <p:nvSpPr>
          <p:cNvPr id="5" name="TextBox 4"/>
          <p:cNvSpPr txBox="1"/>
          <p:nvPr/>
        </p:nvSpPr>
        <p:spPr>
          <a:xfrm>
            <a:off x="4648200" y="4495800"/>
            <a:ext cx="4191000" cy="2092881"/>
          </a:xfrm>
          <a:prstGeom prst="rect">
            <a:avLst/>
          </a:prstGeom>
          <a:noFill/>
        </p:spPr>
        <p:txBody>
          <a:bodyPr wrap="square" rtlCol="0">
            <a:spAutoFit/>
          </a:bodyPr>
          <a:lstStyle/>
          <a:p>
            <a:pPr algn="ctr"/>
            <a:r>
              <a:rPr lang="en-US" sz="2800" u="sng" dirty="0" smtClean="0"/>
              <a:t>Industrial-Mechanized</a:t>
            </a:r>
          </a:p>
          <a:p>
            <a:pPr algn="ctr"/>
            <a:endParaRPr lang="en-US" dirty="0"/>
          </a:p>
          <a:p>
            <a:pPr algn="ctr"/>
            <a:r>
              <a:rPr lang="en-US" sz="2800" b="1" dirty="0" smtClean="0"/>
              <a:t>Avoid risk at all costs</a:t>
            </a:r>
          </a:p>
          <a:p>
            <a:pPr algn="ctr"/>
            <a:endParaRPr lang="en-US" sz="2800" b="1" dirty="0" smtClean="0"/>
          </a:p>
          <a:p>
            <a:pPr algn="ctr"/>
            <a:r>
              <a:rPr lang="en-US" sz="2800" b="1" dirty="0" smtClean="0"/>
              <a:t>HCPs  presume risk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6858000" cy="762000"/>
          </a:xfrm>
        </p:spPr>
        <p:txBody>
          <a:bodyPr/>
          <a:lstStyle/>
          <a:p>
            <a:r>
              <a:rPr lang="en-US" b="1" dirty="0" smtClean="0"/>
              <a:t>Learning Tasks - </a:t>
            </a:r>
            <a:r>
              <a:rPr lang="en-US" sz="3600" b="1" dirty="0" smtClean="0"/>
              <a:t>6 minutes</a:t>
            </a:r>
            <a:endParaRPr lang="en-US" sz="3600" b="1" dirty="0"/>
          </a:p>
        </p:txBody>
      </p:sp>
      <p:sp>
        <p:nvSpPr>
          <p:cNvPr id="3" name="Subtitle 2"/>
          <p:cNvSpPr>
            <a:spLocks noGrp="1"/>
          </p:cNvSpPr>
          <p:nvPr>
            <p:ph type="subTitle" idx="1"/>
          </p:nvPr>
        </p:nvSpPr>
        <p:spPr>
          <a:xfrm>
            <a:off x="228600" y="1295400"/>
            <a:ext cx="8686800" cy="5562600"/>
          </a:xfrm>
        </p:spPr>
        <p:txBody>
          <a:bodyPr>
            <a:normAutofit fontScale="85000" lnSpcReduction="10000"/>
          </a:bodyPr>
          <a:lstStyle/>
          <a:p>
            <a:pPr marL="514350" lvl="0" indent="-514350" algn="l">
              <a:buFont typeface="+mj-lt"/>
              <a:buAutoNum type="arabicPeriod"/>
            </a:pPr>
            <a:r>
              <a:rPr lang="en-US" dirty="0" smtClean="0"/>
              <a:t>Think about the effects of current maternity care trends on women, families, babies and choices.  Name </a:t>
            </a:r>
            <a:r>
              <a:rPr lang="en-US" u="sng" dirty="0" smtClean="0"/>
              <a:t>two</a:t>
            </a:r>
            <a:r>
              <a:rPr lang="en-US" dirty="0" smtClean="0"/>
              <a:t> consequences of today’s current maternity care trends.  </a:t>
            </a:r>
          </a:p>
          <a:p>
            <a:pPr marL="742950" indent="-742950" algn="l">
              <a:spcAft>
                <a:spcPts val="1000"/>
              </a:spcAft>
            </a:pPr>
            <a:endParaRPr lang="en-US" sz="3600" dirty="0" smtClean="0"/>
          </a:p>
          <a:p>
            <a:pPr marL="742950" indent="-742950" algn="l">
              <a:spcAft>
                <a:spcPts val="1000"/>
              </a:spcAft>
            </a:pPr>
            <a:r>
              <a:rPr lang="en-US" sz="3600" dirty="0" smtClean="0"/>
              <a:t>2.	Think about your future clients.  What kind of care will they likely receive?</a:t>
            </a:r>
          </a:p>
          <a:p>
            <a:pPr marL="742950" indent="-742950" algn="l">
              <a:spcAft>
                <a:spcPts val="1000"/>
              </a:spcAft>
            </a:pPr>
            <a:r>
              <a:rPr lang="en-US" sz="3600" dirty="0" smtClean="0"/>
              <a:t>	PP							IM</a:t>
            </a:r>
          </a:p>
          <a:p>
            <a:pPr marL="742950" indent="-742950" algn="l">
              <a:spcAft>
                <a:spcPts val="1000"/>
              </a:spcAft>
            </a:pPr>
            <a:endParaRPr lang="en-US" sz="3600" dirty="0" smtClean="0"/>
          </a:p>
          <a:p>
            <a:pPr marL="742950" indent="-742950" algn="l">
              <a:spcAft>
                <a:spcPts val="1000"/>
              </a:spcAft>
            </a:pPr>
            <a:r>
              <a:rPr lang="en-US" sz="3600" dirty="0" smtClean="0"/>
              <a:t>3.	What maternity care providers are more likely to use the physiologic/pshychologic model?</a:t>
            </a:r>
          </a:p>
        </p:txBody>
      </p:sp>
      <p:sp>
        <p:nvSpPr>
          <p:cNvPr id="4" name="Left-Right Arrow 3"/>
          <p:cNvSpPr/>
          <p:nvPr/>
        </p:nvSpPr>
        <p:spPr>
          <a:xfrm>
            <a:off x="1752600" y="4572000"/>
            <a:ext cx="5638800" cy="3810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rmAutofit/>
          </a:bodyPr>
          <a:lstStyle/>
          <a:p>
            <a:r>
              <a:rPr lang="en-US" sz="3600" b="1" dirty="0" smtClean="0"/>
              <a:t>Organizations working to Normalize Birth</a:t>
            </a:r>
            <a:endParaRPr lang="en-US" sz="3600" b="1" dirty="0"/>
          </a:p>
        </p:txBody>
      </p:sp>
      <p:pic>
        <p:nvPicPr>
          <p:cNvPr id="6" name="Picture 5" descr="donalogo_white.gif"/>
          <p:cNvPicPr>
            <a:picLocks noChangeAspect="1"/>
          </p:cNvPicPr>
          <p:nvPr/>
        </p:nvPicPr>
        <p:blipFill>
          <a:blip r:embed="rId2" cstate="print"/>
          <a:stretch>
            <a:fillRect/>
          </a:stretch>
        </p:blipFill>
        <p:spPr>
          <a:xfrm>
            <a:off x="76200" y="1524000"/>
            <a:ext cx="2438400" cy="1594339"/>
          </a:xfrm>
          <a:prstGeom prst="rect">
            <a:avLst/>
          </a:prstGeom>
        </p:spPr>
      </p:pic>
      <p:pic>
        <p:nvPicPr>
          <p:cNvPr id="7" name="Picture 6" descr="childbirthconnection.gif"/>
          <p:cNvPicPr>
            <a:picLocks noChangeAspect="1"/>
          </p:cNvPicPr>
          <p:nvPr/>
        </p:nvPicPr>
        <p:blipFill>
          <a:blip r:embed="rId3" cstate="print"/>
          <a:stretch>
            <a:fillRect/>
          </a:stretch>
        </p:blipFill>
        <p:spPr>
          <a:xfrm>
            <a:off x="2819400" y="5257800"/>
            <a:ext cx="3343747" cy="1219200"/>
          </a:xfrm>
          <a:prstGeom prst="rect">
            <a:avLst/>
          </a:prstGeom>
        </p:spPr>
      </p:pic>
      <p:pic>
        <p:nvPicPr>
          <p:cNvPr id="8" name="Picture 7" descr="icanheader.jpg"/>
          <p:cNvPicPr>
            <a:picLocks noChangeAspect="1"/>
          </p:cNvPicPr>
          <p:nvPr/>
        </p:nvPicPr>
        <p:blipFill>
          <a:blip r:embed="rId4" cstate="print"/>
          <a:stretch>
            <a:fillRect/>
          </a:stretch>
        </p:blipFill>
        <p:spPr>
          <a:xfrm>
            <a:off x="152400" y="3352800"/>
            <a:ext cx="9144000" cy="1704975"/>
          </a:xfrm>
          <a:prstGeom prst="rect">
            <a:avLst/>
          </a:prstGeom>
        </p:spPr>
      </p:pic>
      <p:pic>
        <p:nvPicPr>
          <p:cNvPr id="9" name="Picture 8" descr="LamazeNewLogo.png"/>
          <p:cNvPicPr>
            <a:picLocks noChangeAspect="1"/>
          </p:cNvPicPr>
          <p:nvPr/>
        </p:nvPicPr>
        <p:blipFill>
          <a:blip r:embed="rId5" cstate="print"/>
          <a:stretch>
            <a:fillRect/>
          </a:stretch>
        </p:blipFill>
        <p:spPr>
          <a:xfrm>
            <a:off x="2590800" y="1447800"/>
            <a:ext cx="3048000" cy="1411705"/>
          </a:xfrm>
          <a:prstGeom prst="rect">
            <a:avLst/>
          </a:prstGeom>
        </p:spPr>
      </p:pic>
      <p:pic>
        <p:nvPicPr>
          <p:cNvPr id="10" name="Picture 9" descr="palslogo.gif"/>
          <p:cNvPicPr>
            <a:picLocks noChangeAspect="1"/>
          </p:cNvPicPr>
          <p:nvPr/>
        </p:nvPicPr>
        <p:blipFill>
          <a:blip r:embed="rId6" cstate="print"/>
          <a:stretch>
            <a:fillRect/>
          </a:stretch>
        </p:blipFill>
        <p:spPr>
          <a:xfrm>
            <a:off x="6400800" y="5410200"/>
            <a:ext cx="2276475" cy="1190625"/>
          </a:xfrm>
          <a:prstGeom prst="rect">
            <a:avLst/>
          </a:prstGeom>
        </p:spPr>
      </p:pic>
      <p:pic>
        <p:nvPicPr>
          <p:cNvPr id="11" name="Picture 10" descr="icea.png"/>
          <p:cNvPicPr>
            <a:picLocks noChangeAspect="1"/>
          </p:cNvPicPr>
          <p:nvPr/>
        </p:nvPicPr>
        <p:blipFill>
          <a:blip r:embed="rId7" cstate="print"/>
          <a:stretch>
            <a:fillRect/>
          </a:stretch>
        </p:blipFill>
        <p:spPr>
          <a:xfrm>
            <a:off x="381000" y="5181600"/>
            <a:ext cx="1828800" cy="1521562"/>
          </a:xfrm>
          <a:prstGeom prst="rect">
            <a:avLst/>
          </a:prstGeom>
        </p:spPr>
      </p:pic>
      <p:pic>
        <p:nvPicPr>
          <p:cNvPr id="12" name="Picture 11" descr="cims.jpg"/>
          <p:cNvPicPr>
            <a:picLocks noChangeAspect="1"/>
          </p:cNvPicPr>
          <p:nvPr/>
        </p:nvPicPr>
        <p:blipFill>
          <a:blip r:embed="rId8" cstate="print"/>
          <a:stretch>
            <a:fillRect/>
          </a:stretch>
        </p:blipFill>
        <p:spPr>
          <a:xfrm>
            <a:off x="5610087" y="1524000"/>
            <a:ext cx="3533913" cy="1219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620688"/>
            <a:ext cx="7992888" cy="4154984"/>
          </a:xfrm>
          <a:prstGeom prst="rect">
            <a:avLst/>
          </a:prstGeom>
          <a:noFill/>
        </p:spPr>
        <p:txBody>
          <a:bodyPr wrap="square" rtlCol="0">
            <a:spAutoFit/>
          </a:bodyPr>
          <a:lstStyle/>
          <a:p>
            <a:pPr algn="ctr"/>
            <a:r>
              <a:rPr lang="en-US" sz="4000" b="1" dirty="0" smtClean="0">
                <a:solidFill>
                  <a:srgbClr val="FFFF00"/>
                </a:solidFill>
                <a:latin typeface="Arial" pitchFamily="34" charset="0"/>
                <a:cs typeface="Arial" pitchFamily="34" charset="0"/>
              </a:rPr>
              <a:t>THE END</a:t>
            </a:r>
          </a:p>
          <a:p>
            <a:pPr algn="ctr"/>
            <a:endParaRPr lang="en-US" sz="4000" b="1" dirty="0" smtClean="0">
              <a:latin typeface="Arial" pitchFamily="34" charset="0"/>
              <a:cs typeface="Arial" pitchFamily="34" charset="0"/>
            </a:endParaRPr>
          </a:p>
          <a:p>
            <a:pPr algn="ctr"/>
            <a:r>
              <a:rPr lang="en-US" sz="4000" b="1" dirty="0" smtClean="0">
                <a:latin typeface="Arial" pitchFamily="34" charset="0"/>
                <a:cs typeface="Arial" pitchFamily="34" charset="0"/>
              </a:rPr>
              <a:t>Please fill out your evaluation for </a:t>
            </a:r>
            <a:r>
              <a:rPr lang="en-US" sz="4000" b="1" smtClean="0">
                <a:latin typeface="Arial" pitchFamily="34" charset="0"/>
                <a:cs typeface="Arial" pitchFamily="34" charset="0"/>
              </a:rPr>
              <a:t>Session 12</a:t>
            </a:r>
            <a:endParaRPr lang="en-US" sz="4000" b="1" dirty="0" smtClean="0">
              <a:latin typeface="Arial" pitchFamily="34" charset="0"/>
              <a:cs typeface="Arial" pitchFamily="34" charset="0"/>
            </a:endParaRPr>
          </a:p>
          <a:p>
            <a:pPr algn="ctr"/>
            <a:endParaRPr lang="en-US" sz="4000" b="1" dirty="0" smtClean="0">
              <a:latin typeface="Arial" pitchFamily="34" charset="0"/>
              <a:cs typeface="Arial" pitchFamily="34" charset="0"/>
            </a:endParaRPr>
          </a:p>
          <a:p>
            <a:pPr algn="ctr"/>
            <a:r>
              <a:rPr lang="en-US" sz="6000" b="1" dirty="0" smtClean="0">
                <a:solidFill>
                  <a:srgbClr val="FFFF00"/>
                </a:solidFill>
                <a:latin typeface="Arial" pitchFamily="34" charset="0"/>
                <a:cs typeface="Arial" pitchFamily="34" charset="0"/>
              </a:rPr>
              <a:t>THANK YOU!</a:t>
            </a:r>
            <a:endParaRPr lang="en-US" sz="60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ternityCare.jpg"/>
          <p:cNvPicPr>
            <a:picLocks noChangeAspect="1"/>
          </p:cNvPicPr>
          <p:nvPr/>
        </p:nvPicPr>
        <p:blipFill>
          <a:blip r:embed="rId3" cstate="print"/>
          <a:stretch>
            <a:fillRect/>
          </a:stretch>
        </p:blipFill>
        <p:spPr>
          <a:xfrm>
            <a:off x="1447799" y="152400"/>
            <a:ext cx="6414575" cy="647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ternitycare3.jpg"/>
          <p:cNvPicPr>
            <a:picLocks noChangeAspect="1"/>
          </p:cNvPicPr>
          <p:nvPr/>
        </p:nvPicPr>
        <p:blipFill>
          <a:blip r:embed="rId3" cstate="print"/>
          <a:stretch>
            <a:fillRect/>
          </a:stretch>
        </p:blipFill>
        <p:spPr>
          <a:xfrm>
            <a:off x="1371600" y="152400"/>
            <a:ext cx="6477000" cy="647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ternitycare3.jpg"/>
          <p:cNvPicPr>
            <a:picLocks noChangeAspect="1"/>
          </p:cNvPicPr>
          <p:nvPr/>
        </p:nvPicPr>
        <p:blipFill>
          <a:blip r:embed="rId3" cstate="print"/>
          <a:stretch>
            <a:fillRect/>
          </a:stretch>
        </p:blipFill>
        <p:spPr>
          <a:xfrm>
            <a:off x="533400" y="228600"/>
            <a:ext cx="8021053" cy="640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ternitycare3.jpg"/>
          <p:cNvPicPr>
            <a:picLocks noChangeAspect="1"/>
          </p:cNvPicPr>
          <p:nvPr/>
        </p:nvPicPr>
        <p:blipFill>
          <a:blip r:embed="rId3" cstate="print"/>
          <a:stretch>
            <a:fillRect/>
          </a:stretch>
        </p:blipFill>
        <p:spPr>
          <a:xfrm>
            <a:off x="1371600" y="152400"/>
            <a:ext cx="6477000" cy="647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ateofMaternityCAre.mp4">
            <a:hlinkClick r:id="" action="ppaction://media"/>
          </p:cNvPr>
          <p:cNvPicPr>
            <a:picLocks noRot="1" noChangeAspect="1"/>
          </p:cNvPicPr>
          <p:nvPr>
            <a:videoFile r:link="rId1"/>
          </p:nvPr>
        </p:nvPicPr>
        <p:blipFill>
          <a:blip r:embed="rId4" cstate="print"/>
          <a:stretch>
            <a:fillRect/>
          </a:stretch>
        </p:blipFill>
        <p:spPr>
          <a:xfrm>
            <a:off x="1524000" y="1143000"/>
            <a:ext cx="6096000" cy="4572000"/>
          </a:xfrm>
          <a:prstGeom prst="rect">
            <a:avLst/>
          </a:prstGeom>
        </p:spPr>
      </p:pic>
      <p:sp>
        <p:nvSpPr>
          <p:cNvPr id="3" name="TextBox 2"/>
          <p:cNvSpPr txBox="1"/>
          <p:nvPr/>
        </p:nvSpPr>
        <p:spPr>
          <a:xfrm>
            <a:off x="1066800" y="0"/>
            <a:ext cx="6957354" cy="769441"/>
          </a:xfrm>
          <a:prstGeom prst="rect">
            <a:avLst/>
          </a:prstGeom>
          <a:noFill/>
        </p:spPr>
        <p:txBody>
          <a:bodyPr wrap="none" rtlCol="0">
            <a:spAutoFit/>
          </a:bodyPr>
          <a:lstStyle/>
          <a:p>
            <a:r>
              <a:rPr lang="en-US" sz="4400" b="1" dirty="0" smtClean="0">
                <a:latin typeface="Arial" pitchFamily="34" charset="0"/>
                <a:cs typeface="Arial" pitchFamily="34" charset="0"/>
              </a:rPr>
              <a:t>Reducing Infant Mortality</a:t>
            </a:r>
            <a:endParaRPr lang="en-US" sz="4400" b="1" dirty="0">
              <a:latin typeface="Arial" pitchFamily="34" charset="0"/>
              <a:cs typeface="Arial" pitchFamily="34" charset="0"/>
            </a:endParaRPr>
          </a:p>
        </p:txBody>
      </p:sp>
      <p:pic>
        <p:nvPicPr>
          <p:cNvPr id="5" name="StateofMaternityCare.wmv">
            <a:hlinkClick r:id="" action="ppaction://media"/>
          </p:cNvPr>
          <p:cNvPicPr>
            <a:picLocks noRot="1" noChangeAspect="1"/>
          </p:cNvPicPr>
          <p:nvPr>
            <a:videoFile r:link="rId2"/>
          </p:nvPr>
        </p:nvPicPr>
        <p:blipFill>
          <a:blip r:embed="rId4" cstate="print"/>
          <a:stretch>
            <a:fillRect/>
          </a:stretch>
        </p:blipFill>
        <p:spPr>
          <a:xfrm>
            <a:off x="1524000" y="11430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fullScrn="1">
              <p:cMediaNode vol="80000">
                <p:cTn id="13" fill="remove"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FF00"/>
                </a:solidFill>
              </a:rPr>
              <a:t>Current Trends in the United States</a:t>
            </a:r>
            <a:endParaRPr lang="en-US" b="1" dirty="0">
              <a:solidFill>
                <a:srgbClr val="FFFF00"/>
              </a:solidFill>
            </a:endParaRPr>
          </a:p>
        </p:txBody>
      </p:sp>
      <p:sp>
        <p:nvSpPr>
          <p:cNvPr id="3" name="Rectangle 2"/>
          <p:cNvSpPr/>
          <p:nvPr/>
        </p:nvSpPr>
        <p:spPr>
          <a:xfrm>
            <a:off x="0" y="1219200"/>
            <a:ext cx="9144000" cy="590931"/>
          </a:xfrm>
          <a:prstGeom prst="rect">
            <a:avLst/>
          </a:prstGeom>
        </p:spPr>
        <p:txBody>
          <a:bodyPr wrap="square">
            <a:spAutoFit/>
          </a:bodyPr>
          <a:lstStyle/>
          <a:p>
            <a:pPr marL="722376" lvl="1" indent="-265176">
              <a:lnSpc>
                <a:spcPct val="90000"/>
              </a:lnSpc>
              <a:spcAft>
                <a:spcPts val="2000"/>
              </a:spcAft>
              <a:defRPr/>
            </a:pPr>
            <a:r>
              <a:rPr lang="en-US" sz="3600" b="1" dirty="0" smtClean="0"/>
              <a:t>Rate of Induced Birth</a:t>
            </a:r>
          </a:p>
        </p:txBody>
      </p:sp>
      <p:graphicFrame>
        <p:nvGraphicFramePr>
          <p:cNvPr id="4" name="Table 3"/>
          <p:cNvGraphicFramePr>
            <a:graphicFrameLocks noGrp="1"/>
          </p:cNvGraphicFramePr>
          <p:nvPr/>
        </p:nvGraphicFramePr>
        <p:xfrm>
          <a:off x="1066800" y="2133600"/>
          <a:ext cx="7315200" cy="3474720"/>
        </p:xfrm>
        <a:graphic>
          <a:graphicData uri="http://schemas.openxmlformats.org/drawingml/2006/table">
            <a:tbl>
              <a:tblPr firstRow="1" bandRow="1">
                <a:tableStyleId>{5C22544A-7EE6-4342-B048-85BDC9FD1C3A}</a:tableStyleId>
              </a:tblPr>
              <a:tblGrid>
                <a:gridCol w="2057400"/>
                <a:gridCol w="5257800"/>
              </a:tblGrid>
              <a:tr h="370840">
                <a:tc>
                  <a:txBody>
                    <a:bodyPr/>
                    <a:lstStyle/>
                    <a:p>
                      <a:r>
                        <a:rPr lang="en-US" sz="3200" dirty="0" smtClean="0"/>
                        <a:t>Year</a:t>
                      </a:r>
                      <a:endParaRPr lang="en-US" sz="3200" dirty="0"/>
                    </a:p>
                  </a:txBody>
                  <a:tcPr/>
                </a:tc>
                <a:tc>
                  <a:txBody>
                    <a:bodyPr/>
                    <a:lstStyle/>
                    <a:p>
                      <a:r>
                        <a:rPr lang="en-US" sz="3200" dirty="0" smtClean="0"/>
                        <a:t>Rate</a:t>
                      </a:r>
                      <a:endParaRPr lang="en-US" sz="3200" dirty="0"/>
                    </a:p>
                  </a:txBody>
                  <a:tcPr/>
                </a:tc>
              </a:tr>
              <a:tr h="370840">
                <a:tc>
                  <a:txBody>
                    <a:bodyPr/>
                    <a:lstStyle/>
                    <a:p>
                      <a:r>
                        <a:rPr lang="en-US" sz="3200" dirty="0" smtClean="0"/>
                        <a:t>1989</a:t>
                      </a:r>
                      <a:endParaRPr lang="en-US" sz="3200" dirty="0"/>
                    </a:p>
                  </a:txBody>
                  <a:tcPr/>
                </a:tc>
                <a:tc>
                  <a:txBody>
                    <a:bodyPr/>
                    <a:lstStyle/>
                    <a:p>
                      <a:r>
                        <a:rPr lang="en-US" sz="3200" dirty="0" smtClean="0"/>
                        <a:t>9%</a:t>
                      </a:r>
                      <a:endParaRPr lang="en-US" sz="3200" dirty="0"/>
                    </a:p>
                  </a:txBody>
                  <a:tcPr/>
                </a:tc>
              </a:tr>
              <a:tr h="370840">
                <a:tc>
                  <a:txBody>
                    <a:bodyPr/>
                    <a:lstStyle/>
                    <a:p>
                      <a:r>
                        <a:rPr lang="en-US" sz="3200" dirty="0" smtClean="0"/>
                        <a:t>1997</a:t>
                      </a:r>
                      <a:endParaRPr lang="en-US" sz="3200" dirty="0"/>
                    </a:p>
                  </a:txBody>
                  <a:tcPr/>
                </a:tc>
                <a:tc>
                  <a:txBody>
                    <a:bodyPr/>
                    <a:lstStyle/>
                    <a:p>
                      <a:r>
                        <a:rPr lang="en-US" sz="3200" dirty="0" smtClean="0"/>
                        <a:t>18%</a:t>
                      </a:r>
                      <a:endParaRPr lang="en-US" sz="3200" dirty="0"/>
                    </a:p>
                  </a:txBody>
                  <a:tcPr/>
                </a:tc>
              </a:tr>
              <a:tr h="370840">
                <a:tc>
                  <a:txBody>
                    <a:bodyPr/>
                    <a:lstStyle/>
                    <a:p>
                      <a:r>
                        <a:rPr lang="en-US" sz="3200" dirty="0" smtClean="0"/>
                        <a:t>2001</a:t>
                      </a:r>
                      <a:endParaRPr lang="en-US" sz="3200" dirty="0"/>
                    </a:p>
                  </a:txBody>
                  <a:tcPr/>
                </a:tc>
                <a:tc>
                  <a:txBody>
                    <a:bodyPr/>
                    <a:lstStyle/>
                    <a:p>
                      <a:r>
                        <a:rPr lang="en-US" sz="3200" dirty="0" smtClean="0"/>
                        <a:t>20%</a:t>
                      </a:r>
                      <a:endParaRPr lang="en-US" sz="3200" dirty="0"/>
                    </a:p>
                  </a:txBody>
                  <a:tcPr/>
                </a:tc>
              </a:tr>
              <a:tr h="370840">
                <a:tc>
                  <a:txBody>
                    <a:bodyPr/>
                    <a:lstStyle/>
                    <a:p>
                      <a:r>
                        <a:rPr lang="en-US" sz="3200" dirty="0" smtClean="0"/>
                        <a:t>2003</a:t>
                      </a:r>
                      <a:endParaRPr lang="en-US" sz="3200" dirty="0"/>
                    </a:p>
                  </a:txBody>
                  <a:tcPr/>
                </a:tc>
                <a:tc>
                  <a:txBody>
                    <a:bodyPr/>
                    <a:lstStyle/>
                    <a:p>
                      <a:r>
                        <a:rPr lang="en-US" sz="3200" dirty="0" smtClean="0"/>
                        <a:t>27%</a:t>
                      </a:r>
                      <a:endParaRPr lang="en-US" sz="3200" dirty="0"/>
                    </a:p>
                  </a:txBody>
                  <a:tcPr/>
                </a:tc>
              </a:tr>
              <a:tr h="370840">
                <a:tc>
                  <a:txBody>
                    <a:bodyPr/>
                    <a:lstStyle/>
                    <a:p>
                      <a:r>
                        <a:rPr lang="en-US" sz="3200" dirty="0" smtClean="0"/>
                        <a:t>2006</a:t>
                      </a:r>
                      <a:endParaRPr lang="en-US" sz="3200" dirty="0"/>
                    </a:p>
                  </a:txBody>
                  <a:tcPr/>
                </a:tc>
                <a:tc>
                  <a:txBody>
                    <a:bodyPr/>
                    <a:lstStyle/>
                    <a:p>
                      <a:r>
                        <a:rPr lang="en-US" sz="2800" dirty="0" smtClean="0"/>
                        <a:t>Estimated to be as high as </a:t>
                      </a:r>
                      <a:r>
                        <a:rPr lang="en-US" sz="3200" dirty="0" smtClean="0"/>
                        <a:t>40%</a:t>
                      </a:r>
                      <a:endParaRPr lang="en-US" sz="3200" dirty="0"/>
                    </a:p>
                  </a:txBody>
                  <a:tcPr/>
                </a:tc>
              </a:tr>
            </a:tbl>
          </a:graphicData>
        </a:graphic>
      </p:graphicFrame>
      <p:sp>
        <p:nvSpPr>
          <p:cNvPr id="5" name="TextBox 4"/>
          <p:cNvSpPr txBox="1"/>
          <p:nvPr/>
        </p:nvSpPr>
        <p:spPr>
          <a:xfrm>
            <a:off x="1143000" y="5867400"/>
            <a:ext cx="6400800" cy="646331"/>
          </a:xfrm>
          <a:prstGeom prst="rect">
            <a:avLst/>
          </a:prstGeom>
          <a:noFill/>
        </p:spPr>
        <p:txBody>
          <a:bodyPr wrap="square" rtlCol="0">
            <a:spAutoFit/>
          </a:bodyPr>
          <a:lstStyle/>
          <a:p>
            <a:pPr algn="ctr"/>
            <a:r>
              <a:rPr lang="en-US" sz="3600" b="1" dirty="0" smtClean="0">
                <a:solidFill>
                  <a:srgbClr val="FFFF00"/>
                </a:solidFill>
              </a:rPr>
              <a:t>200%  </a:t>
            </a:r>
            <a:r>
              <a:rPr lang="en-US" sz="3600" b="1" i="1" dirty="0" smtClean="0">
                <a:solidFill>
                  <a:srgbClr val="FFFF00"/>
                </a:solidFill>
              </a:rPr>
              <a:t>increase</a:t>
            </a:r>
            <a:r>
              <a:rPr lang="en-US" sz="3600" b="1" dirty="0" smtClean="0">
                <a:solidFill>
                  <a:srgbClr val="FFFF00"/>
                </a:solidFill>
              </a:rPr>
              <a:t> since 1989</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FF00"/>
                </a:solidFill>
              </a:rPr>
              <a:t>Current Trends in the United States</a:t>
            </a:r>
            <a:endParaRPr lang="en-US" b="1" dirty="0">
              <a:solidFill>
                <a:srgbClr val="FFFF00"/>
              </a:solidFill>
            </a:endParaRPr>
          </a:p>
        </p:txBody>
      </p:sp>
      <p:sp>
        <p:nvSpPr>
          <p:cNvPr id="3" name="Rectangle 2"/>
          <p:cNvSpPr/>
          <p:nvPr/>
        </p:nvSpPr>
        <p:spPr>
          <a:xfrm>
            <a:off x="0" y="1392914"/>
            <a:ext cx="9144000" cy="590931"/>
          </a:xfrm>
          <a:prstGeom prst="rect">
            <a:avLst/>
          </a:prstGeom>
        </p:spPr>
        <p:txBody>
          <a:bodyPr wrap="square">
            <a:spAutoFit/>
          </a:bodyPr>
          <a:lstStyle/>
          <a:p>
            <a:pPr marL="722376" lvl="1" indent="-265176">
              <a:lnSpc>
                <a:spcPct val="90000"/>
              </a:lnSpc>
              <a:spcAft>
                <a:spcPts val="2000"/>
              </a:spcAft>
              <a:defRPr/>
            </a:pPr>
            <a:r>
              <a:rPr lang="en-US" sz="3600" b="1" dirty="0" smtClean="0"/>
              <a:t>Epidural Rates in 2005</a:t>
            </a:r>
          </a:p>
        </p:txBody>
      </p:sp>
      <p:graphicFrame>
        <p:nvGraphicFramePr>
          <p:cNvPr id="4" name="Table 3"/>
          <p:cNvGraphicFramePr>
            <a:graphicFrameLocks noGrp="1"/>
          </p:cNvGraphicFramePr>
          <p:nvPr/>
        </p:nvGraphicFramePr>
        <p:xfrm>
          <a:off x="1295400" y="2209800"/>
          <a:ext cx="6096000" cy="2895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3200" dirty="0" smtClean="0"/>
                        <a:t>Race/Ethnicity</a:t>
                      </a:r>
                      <a:endParaRPr lang="en-US" sz="3200" dirty="0"/>
                    </a:p>
                  </a:txBody>
                  <a:tcPr/>
                </a:tc>
                <a:tc>
                  <a:txBody>
                    <a:bodyPr/>
                    <a:lstStyle/>
                    <a:p>
                      <a:r>
                        <a:rPr lang="en-US" sz="3200" dirty="0" smtClean="0"/>
                        <a:t>Rate</a:t>
                      </a:r>
                      <a:endParaRPr lang="en-US" sz="3200" dirty="0"/>
                    </a:p>
                  </a:txBody>
                  <a:tcPr/>
                </a:tc>
              </a:tr>
              <a:tr h="370840">
                <a:tc>
                  <a:txBody>
                    <a:bodyPr/>
                    <a:lstStyle/>
                    <a:p>
                      <a:r>
                        <a:rPr lang="en-US" sz="3200" dirty="0" smtClean="0"/>
                        <a:t>White</a:t>
                      </a:r>
                      <a:endParaRPr lang="en-US" sz="3200" dirty="0"/>
                    </a:p>
                  </a:txBody>
                  <a:tcPr/>
                </a:tc>
                <a:tc>
                  <a:txBody>
                    <a:bodyPr/>
                    <a:lstStyle/>
                    <a:p>
                      <a:r>
                        <a:rPr lang="en-US" sz="3200" dirty="0" smtClean="0"/>
                        <a:t>71%</a:t>
                      </a:r>
                      <a:endParaRPr lang="en-US" sz="3200" dirty="0"/>
                    </a:p>
                  </a:txBody>
                  <a:tcPr/>
                </a:tc>
              </a:tr>
              <a:tr h="370840">
                <a:tc>
                  <a:txBody>
                    <a:bodyPr/>
                    <a:lstStyle/>
                    <a:p>
                      <a:r>
                        <a:rPr lang="en-US" sz="3200" dirty="0" smtClean="0"/>
                        <a:t>Black</a:t>
                      </a:r>
                      <a:endParaRPr lang="en-US" sz="3200" dirty="0"/>
                    </a:p>
                  </a:txBody>
                  <a:tcPr/>
                </a:tc>
                <a:tc>
                  <a:txBody>
                    <a:bodyPr/>
                    <a:lstStyle/>
                    <a:p>
                      <a:r>
                        <a:rPr lang="en-US" sz="3200" dirty="0" smtClean="0"/>
                        <a:t>65%</a:t>
                      </a:r>
                      <a:endParaRPr lang="en-US" sz="3200" dirty="0"/>
                    </a:p>
                  </a:txBody>
                  <a:tcPr/>
                </a:tc>
              </a:tr>
              <a:tr h="370840">
                <a:tc>
                  <a:txBody>
                    <a:bodyPr/>
                    <a:lstStyle/>
                    <a:p>
                      <a:r>
                        <a:rPr lang="en-US" sz="3200" dirty="0" smtClean="0"/>
                        <a:t>Hispanic</a:t>
                      </a:r>
                      <a:endParaRPr lang="en-US" sz="3200" dirty="0"/>
                    </a:p>
                  </a:txBody>
                  <a:tcPr/>
                </a:tc>
                <a:tc>
                  <a:txBody>
                    <a:bodyPr/>
                    <a:lstStyle/>
                    <a:p>
                      <a:r>
                        <a:rPr lang="en-US" sz="3200" dirty="0" smtClean="0"/>
                        <a:t>58%</a:t>
                      </a:r>
                      <a:endParaRPr lang="en-US" sz="3200" dirty="0"/>
                    </a:p>
                  </a:txBody>
                  <a:tcPr/>
                </a:tc>
              </a:tr>
              <a:tr h="370840">
                <a:tc>
                  <a:txBody>
                    <a:bodyPr/>
                    <a:lstStyle/>
                    <a:p>
                      <a:r>
                        <a:rPr lang="en-US" sz="3200" b="1" dirty="0" smtClean="0"/>
                        <a:t>All Women</a:t>
                      </a:r>
                      <a:endParaRPr lang="en-US" sz="3200" b="1" dirty="0"/>
                    </a:p>
                  </a:txBody>
                  <a:tcPr/>
                </a:tc>
                <a:tc>
                  <a:txBody>
                    <a:bodyPr/>
                    <a:lstStyle/>
                    <a:p>
                      <a:r>
                        <a:rPr lang="en-US" sz="3200" b="1" dirty="0" smtClean="0"/>
                        <a:t>67%</a:t>
                      </a:r>
                      <a:endParaRPr lang="en-US" sz="3200" b="1" dirty="0"/>
                    </a:p>
                  </a:txBody>
                  <a:tcPr/>
                </a:tc>
              </a:tr>
            </a:tbl>
          </a:graphicData>
        </a:graphic>
      </p:graphicFrame>
      <p:sp>
        <p:nvSpPr>
          <p:cNvPr id="5" name="TextBox 4"/>
          <p:cNvSpPr txBox="1"/>
          <p:nvPr/>
        </p:nvSpPr>
        <p:spPr>
          <a:xfrm>
            <a:off x="228600" y="5715000"/>
            <a:ext cx="8610600" cy="646331"/>
          </a:xfrm>
          <a:prstGeom prst="rect">
            <a:avLst/>
          </a:prstGeom>
          <a:noFill/>
        </p:spPr>
        <p:txBody>
          <a:bodyPr wrap="square" rtlCol="0">
            <a:spAutoFit/>
          </a:bodyPr>
          <a:lstStyle/>
          <a:p>
            <a:pPr algn="ctr"/>
            <a:r>
              <a:rPr lang="en-US" sz="3600" b="1" dirty="0" smtClean="0">
                <a:solidFill>
                  <a:srgbClr val="FFFF00"/>
                </a:solidFill>
              </a:rPr>
              <a:t>Most women have epidurals</a:t>
            </a:r>
            <a:endParaRPr lang="en-US" sz="36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935</Words>
  <Application>Microsoft Office PowerPoint</Application>
  <PresentationFormat>On-screen Show (4:3)</PresentationFormat>
  <Paragraphs>202</Paragraphs>
  <Slides>27</Slides>
  <Notes>18</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Current Trends in the United States</vt:lpstr>
      <vt:lpstr>Current Trends in the United States</vt:lpstr>
      <vt:lpstr>Current Trends in the United States</vt:lpstr>
      <vt:lpstr>Current Trends in the United States</vt:lpstr>
      <vt:lpstr>Current Trends in the United States</vt:lpstr>
      <vt:lpstr>Current Trends in the United States</vt:lpstr>
      <vt:lpstr>Perinatal Mortality Rate from 1940s to 2000s</vt:lpstr>
      <vt:lpstr>Current Trends in the United States</vt:lpstr>
      <vt:lpstr>Slide 16</vt:lpstr>
      <vt:lpstr>Slide 17</vt:lpstr>
      <vt:lpstr>Slide 18</vt:lpstr>
      <vt:lpstr>… on how you see birth.</vt:lpstr>
      <vt:lpstr>Slide 20</vt:lpstr>
      <vt:lpstr>Slide 21</vt:lpstr>
      <vt:lpstr>Slide 22</vt:lpstr>
      <vt:lpstr>Slide 23</vt:lpstr>
      <vt:lpstr>Slide 24</vt:lpstr>
      <vt:lpstr>Learning Tasks - 6 minutes</vt:lpstr>
      <vt:lpstr>Organizations working to Normalize Birth</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All Depends On How You Look At It</dc:title>
  <dc:creator>Valued Acer Customer</dc:creator>
  <cp:lastModifiedBy>Kim James</cp:lastModifiedBy>
  <cp:revision>108</cp:revision>
  <dcterms:created xsi:type="dcterms:W3CDTF">2010-01-10T17:29:31Z</dcterms:created>
  <dcterms:modified xsi:type="dcterms:W3CDTF">2011-02-11T18:47:06Z</dcterms:modified>
</cp:coreProperties>
</file>